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CA5817-BA47-4A47-88CF-906352CF650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93021A-57DF-41CB-B2E4-E9A759F5E85F}">
      <dgm:prSet custT="1"/>
      <dgm:spPr/>
      <dgm:t>
        <a:bodyPr/>
        <a:lstStyle/>
        <a:p>
          <a:r>
            <a:rPr lang="en-US" sz="2000" b="1" dirty="0"/>
            <a:t>INDIA with 224 numbers is Top most market in which customer "</a:t>
          </a:r>
          <a:r>
            <a:rPr lang="en-US" sz="2000" b="1" dirty="0" err="1"/>
            <a:t>Atliq</a:t>
          </a:r>
          <a:r>
            <a:rPr lang="en-US" sz="2000" b="1" dirty="0"/>
            <a:t> Exclusive" operates its business in the APAC region</a:t>
          </a:r>
        </a:p>
      </dgm:t>
    </dgm:pt>
    <dgm:pt modelId="{6B364667-C1F4-4F64-A78C-BD13917441DD}" type="parTrans" cxnId="{72D953AB-4B83-429E-971B-688018A29460}">
      <dgm:prSet/>
      <dgm:spPr/>
      <dgm:t>
        <a:bodyPr/>
        <a:lstStyle/>
        <a:p>
          <a:endParaRPr lang="en-US"/>
        </a:p>
      </dgm:t>
    </dgm:pt>
    <dgm:pt modelId="{A220EAF9-19B1-4B49-ABB3-4F2C10176BF5}" type="sibTrans" cxnId="{72D953AB-4B83-429E-971B-688018A29460}">
      <dgm:prSet/>
      <dgm:spPr/>
      <dgm:t>
        <a:bodyPr/>
        <a:lstStyle/>
        <a:p>
          <a:endParaRPr lang="en-US"/>
        </a:p>
      </dgm:t>
    </dgm:pt>
    <dgm:pt modelId="{D82028B6-B422-4A9C-95C3-2D55DBEA1E20}">
      <dgm:prSet custT="1"/>
      <dgm:spPr/>
      <dgm:t>
        <a:bodyPr/>
        <a:lstStyle/>
        <a:p>
          <a:r>
            <a:rPr lang="en-US" sz="2000" b="1" dirty="0"/>
            <a:t>In JAPAN(107) customer “</a:t>
          </a:r>
          <a:r>
            <a:rPr lang="en-US" sz="2000" b="1" dirty="0" err="1"/>
            <a:t>Atliq</a:t>
          </a:r>
          <a:r>
            <a:rPr lang="en-US" sz="2000" b="1" dirty="0"/>
            <a:t> Hardware” has less numbers.</a:t>
          </a:r>
        </a:p>
      </dgm:t>
    </dgm:pt>
    <dgm:pt modelId="{FCC8B62D-43DB-4AB2-8A5A-11FD2472F52F}" type="parTrans" cxnId="{0C1A2C58-7975-4A7E-9943-02ACCA6D58B8}">
      <dgm:prSet/>
      <dgm:spPr/>
      <dgm:t>
        <a:bodyPr/>
        <a:lstStyle/>
        <a:p>
          <a:endParaRPr lang="en-US"/>
        </a:p>
      </dgm:t>
    </dgm:pt>
    <dgm:pt modelId="{D5CC7572-BE3B-406A-8B9C-91DF36F99720}" type="sibTrans" cxnId="{0C1A2C58-7975-4A7E-9943-02ACCA6D58B8}">
      <dgm:prSet/>
      <dgm:spPr/>
      <dgm:t>
        <a:bodyPr/>
        <a:lstStyle/>
        <a:p>
          <a:endParaRPr lang="en-US"/>
        </a:p>
      </dgm:t>
    </dgm:pt>
    <dgm:pt modelId="{83B1C9DE-4728-44F7-AA35-95364CA6F389}" type="pres">
      <dgm:prSet presAssocID="{BDCA5817-BA47-4A47-88CF-906352CF6500}" presName="linearFlow" presStyleCnt="0">
        <dgm:presLayoutVars>
          <dgm:dir/>
          <dgm:resizeHandles val="exact"/>
        </dgm:presLayoutVars>
      </dgm:prSet>
      <dgm:spPr/>
    </dgm:pt>
    <dgm:pt modelId="{1BDDC6F4-877B-43A8-AA8D-901125B3C6DD}" type="pres">
      <dgm:prSet presAssocID="{FB93021A-57DF-41CB-B2E4-E9A759F5E85F}" presName="composite" presStyleCnt="0"/>
      <dgm:spPr/>
    </dgm:pt>
    <dgm:pt modelId="{68AC18FF-FC0D-4AD1-A7E7-9B5B33C91FDD}" type="pres">
      <dgm:prSet presAssocID="{FB93021A-57DF-41CB-B2E4-E9A759F5E85F}" presName="imgShp" presStyleLbl="fgImgPlace1" presStyleIdx="0" presStyleCnt="2"/>
      <dgm:spPr/>
    </dgm:pt>
    <dgm:pt modelId="{1AFC3343-13DF-4E13-80A9-70E0853D6FE6}" type="pres">
      <dgm:prSet presAssocID="{FB93021A-57DF-41CB-B2E4-E9A759F5E85F}" presName="txShp" presStyleLbl="node1" presStyleIdx="0" presStyleCnt="2" custScaleX="110918">
        <dgm:presLayoutVars>
          <dgm:bulletEnabled val="1"/>
        </dgm:presLayoutVars>
      </dgm:prSet>
      <dgm:spPr/>
    </dgm:pt>
    <dgm:pt modelId="{BB927E5D-C947-4B9C-8ED9-5D4F0FDD0E49}" type="pres">
      <dgm:prSet presAssocID="{A220EAF9-19B1-4B49-ABB3-4F2C10176BF5}" presName="spacing" presStyleCnt="0"/>
      <dgm:spPr/>
    </dgm:pt>
    <dgm:pt modelId="{BAFE984D-4119-4FF8-883C-3B70BF1A909F}" type="pres">
      <dgm:prSet presAssocID="{D82028B6-B422-4A9C-95C3-2D55DBEA1E20}" presName="composite" presStyleCnt="0"/>
      <dgm:spPr/>
    </dgm:pt>
    <dgm:pt modelId="{CA27C109-65FD-4EF8-9476-132CA4845A56}" type="pres">
      <dgm:prSet presAssocID="{D82028B6-B422-4A9C-95C3-2D55DBEA1E20}" presName="imgShp" presStyleLbl="fgImgPlace1" presStyleIdx="1" presStyleCnt="2"/>
      <dgm:spPr/>
    </dgm:pt>
    <dgm:pt modelId="{A7F2446B-684A-430C-AC31-B2F0F393A8C9}" type="pres">
      <dgm:prSet presAssocID="{D82028B6-B422-4A9C-95C3-2D55DBEA1E20}" presName="txShp" presStyleLbl="node1" presStyleIdx="1" presStyleCnt="2" custScaleX="110918">
        <dgm:presLayoutVars>
          <dgm:bulletEnabled val="1"/>
        </dgm:presLayoutVars>
      </dgm:prSet>
      <dgm:spPr/>
    </dgm:pt>
  </dgm:ptLst>
  <dgm:cxnLst>
    <dgm:cxn modelId="{5E9F8D14-8726-4CB9-A630-36056BBE6254}" type="presOf" srcId="{FB93021A-57DF-41CB-B2E4-E9A759F5E85F}" destId="{1AFC3343-13DF-4E13-80A9-70E0853D6FE6}" srcOrd="0" destOrd="0" presId="urn:microsoft.com/office/officeart/2005/8/layout/vList3"/>
    <dgm:cxn modelId="{F808F569-C72A-489A-8E3A-EBC9C275A119}" type="presOf" srcId="{D82028B6-B422-4A9C-95C3-2D55DBEA1E20}" destId="{A7F2446B-684A-430C-AC31-B2F0F393A8C9}" srcOrd="0" destOrd="0" presId="urn:microsoft.com/office/officeart/2005/8/layout/vList3"/>
    <dgm:cxn modelId="{0C1A2C58-7975-4A7E-9943-02ACCA6D58B8}" srcId="{BDCA5817-BA47-4A47-88CF-906352CF6500}" destId="{D82028B6-B422-4A9C-95C3-2D55DBEA1E20}" srcOrd="1" destOrd="0" parTransId="{FCC8B62D-43DB-4AB2-8A5A-11FD2472F52F}" sibTransId="{D5CC7572-BE3B-406A-8B9C-91DF36F99720}"/>
    <dgm:cxn modelId="{3900A59C-9AA7-45BE-B1C1-849CE69080B7}" type="presOf" srcId="{BDCA5817-BA47-4A47-88CF-906352CF6500}" destId="{83B1C9DE-4728-44F7-AA35-95364CA6F389}" srcOrd="0" destOrd="0" presId="urn:microsoft.com/office/officeart/2005/8/layout/vList3"/>
    <dgm:cxn modelId="{72D953AB-4B83-429E-971B-688018A29460}" srcId="{BDCA5817-BA47-4A47-88CF-906352CF6500}" destId="{FB93021A-57DF-41CB-B2E4-E9A759F5E85F}" srcOrd="0" destOrd="0" parTransId="{6B364667-C1F4-4F64-A78C-BD13917441DD}" sibTransId="{A220EAF9-19B1-4B49-ABB3-4F2C10176BF5}"/>
    <dgm:cxn modelId="{0965940F-7F07-4F9F-B68B-D3ACC0ADEDA5}" type="presParOf" srcId="{83B1C9DE-4728-44F7-AA35-95364CA6F389}" destId="{1BDDC6F4-877B-43A8-AA8D-901125B3C6DD}" srcOrd="0" destOrd="0" presId="urn:microsoft.com/office/officeart/2005/8/layout/vList3"/>
    <dgm:cxn modelId="{3CAFB529-F9CD-4E82-BE02-5674767468CA}" type="presParOf" srcId="{1BDDC6F4-877B-43A8-AA8D-901125B3C6DD}" destId="{68AC18FF-FC0D-4AD1-A7E7-9B5B33C91FDD}" srcOrd="0" destOrd="0" presId="urn:microsoft.com/office/officeart/2005/8/layout/vList3"/>
    <dgm:cxn modelId="{A1A71E7F-8D05-49CC-9708-8CB04BA27AD5}" type="presParOf" srcId="{1BDDC6F4-877B-43A8-AA8D-901125B3C6DD}" destId="{1AFC3343-13DF-4E13-80A9-70E0853D6FE6}" srcOrd="1" destOrd="0" presId="urn:microsoft.com/office/officeart/2005/8/layout/vList3"/>
    <dgm:cxn modelId="{5E4A187F-F023-49F3-9211-048BFB67CB53}" type="presParOf" srcId="{83B1C9DE-4728-44F7-AA35-95364CA6F389}" destId="{BB927E5D-C947-4B9C-8ED9-5D4F0FDD0E49}" srcOrd="1" destOrd="0" presId="urn:microsoft.com/office/officeart/2005/8/layout/vList3"/>
    <dgm:cxn modelId="{CC1F40C4-C1CC-4685-97CE-34912562E1B8}" type="presParOf" srcId="{83B1C9DE-4728-44F7-AA35-95364CA6F389}" destId="{BAFE984D-4119-4FF8-883C-3B70BF1A909F}" srcOrd="2" destOrd="0" presId="urn:microsoft.com/office/officeart/2005/8/layout/vList3"/>
    <dgm:cxn modelId="{B9FE75D9-9E50-4192-87EC-9825478E12DF}" type="presParOf" srcId="{BAFE984D-4119-4FF8-883C-3B70BF1A909F}" destId="{CA27C109-65FD-4EF8-9476-132CA4845A56}" srcOrd="0" destOrd="0" presId="urn:microsoft.com/office/officeart/2005/8/layout/vList3"/>
    <dgm:cxn modelId="{010C4CB5-32E8-4436-A19B-361A4FD785F3}" type="presParOf" srcId="{BAFE984D-4119-4FF8-883C-3B70BF1A909F}" destId="{A7F2446B-684A-430C-AC31-B2F0F393A8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2AECCF7-9A1C-4CD9-87B8-67F2D6BF88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493D1A-0325-4724-B65C-F50CDF5AEF0F}">
      <dgm:prSet custT="1"/>
      <dgm:spPr/>
      <dgm:t>
        <a:bodyPr/>
        <a:lstStyle/>
        <a:p>
          <a:r>
            <a:rPr lang="en-US" sz="2000" b="1" dirty="0"/>
            <a:t>Retailer channel has maximum gross sales with 73.22%</a:t>
          </a:r>
        </a:p>
      </dgm:t>
    </dgm:pt>
    <dgm:pt modelId="{155DC746-546C-42F4-84B9-4049071AEF67}" type="parTrans" cxnId="{A6EC040C-9DE0-43F9-9068-BDCE6D1DE6E0}">
      <dgm:prSet/>
      <dgm:spPr/>
      <dgm:t>
        <a:bodyPr/>
        <a:lstStyle/>
        <a:p>
          <a:endParaRPr lang="en-US"/>
        </a:p>
      </dgm:t>
    </dgm:pt>
    <dgm:pt modelId="{C2905E42-FE9C-4961-A928-00398ACBEE23}" type="sibTrans" cxnId="{A6EC040C-9DE0-43F9-9068-BDCE6D1DE6E0}">
      <dgm:prSet/>
      <dgm:spPr/>
      <dgm:t>
        <a:bodyPr/>
        <a:lstStyle/>
        <a:p>
          <a:endParaRPr lang="en-US"/>
        </a:p>
      </dgm:t>
    </dgm:pt>
    <dgm:pt modelId="{A19E1B7B-7281-47D2-B8D1-BEAC4C1214BF}">
      <dgm:prSet custT="1"/>
      <dgm:spPr/>
      <dgm:t>
        <a:bodyPr/>
        <a:lstStyle/>
        <a:p>
          <a:r>
            <a:rPr lang="en-US" sz="2000" b="1" dirty="0"/>
            <a:t>Distributor channel has minimum gross sales with 11.3%</a:t>
          </a:r>
        </a:p>
      </dgm:t>
    </dgm:pt>
    <dgm:pt modelId="{6897A9B2-4C47-4F34-B6C6-42B40D37DFCE}" type="parTrans" cxnId="{5D663C1A-50BA-4746-9F48-8AB2586B4C7B}">
      <dgm:prSet/>
      <dgm:spPr/>
      <dgm:t>
        <a:bodyPr/>
        <a:lstStyle/>
        <a:p>
          <a:endParaRPr lang="en-US"/>
        </a:p>
      </dgm:t>
    </dgm:pt>
    <dgm:pt modelId="{409F5155-900C-43AE-9384-A5EE71C2EEAD}" type="sibTrans" cxnId="{5D663C1A-50BA-4746-9F48-8AB2586B4C7B}">
      <dgm:prSet/>
      <dgm:spPr/>
      <dgm:t>
        <a:bodyPr/>
        <a:lstStyle/>
        <a:p>
          <a:endParaRPr lang="en-US"/>
        </a:p>
      </dgm:t>
    </dgm:pt>
    <dgm:pt modelId="{B41E8C20-4623-44FA-9890-C1F2D33BA3A8}" type="pres">
      <dgm:prSet presAssocID="{42AECCF7-9A1C-4CD9-87B8-67F2D6BF8815}" presName="linear" presStyleCnt="0">
        <dgm:presLayoutVars>
          <dgm:animLvl val="lvl"/>
          <dgm:resizeHandles val="exact"/>
        </dgm:presLayoutVars>
      </dgm:prSet>
      <dgm:spPr/>
    </dgm:pt>
    <dgm:pt modelId="{7E87870B-434A-42E8-9386-1E87031DCC29}" type="pres">
      <dgm:prSet presAssocID="{4B493D1A-0325-4724-B65C-F50CDF5AEF0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0AF887F-EFE7-40C3-A1D2-EC90EA099AF9}" type="pres">
      <dgm:prSet presAssocID="{C2905E42-FE9C-4961-A928-00398ACBEE23}" presName="spacer" presStyleCnt="0"/>
      <dgm:spPr/>
    </dgm:pt>
    <dgm:pt modelId="{40A0C891-4080-40D2-BF4A-0EACDCF29377}" type="pres">
      <dgm:prSet presAssocID="{A19E1B7B-7281-47D2-B8D1-BEAC4C1214B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6EC040C-9DE0-43F9-9068-BDCE6D1DE6E0}" srcId="{42AECCF7-9A1C-4CD9-87B8-67F2D6BF8815}" destId="{4B493D1A-0325-4724-B65C-F50CDF5AEF0F}" srcOrd="0" destOrd="0" parTransId="{155DC746-546C-42F4-84B9-4049071AEF67}" sibTransId="{C2905E42-FE9C-4961-A928-00398ACBEE23}"/>
    <dgm:cxn modelId="{5D663C1A-50BA-4746-9F48-8AB2586B4C7B}" srcId="{42AECCF7-9A1C-4CD9-87B8-67F2D6BF8815}" destId="{A19E1B7B-7281-47D2-B8D1-BEAC4C1214BF}" srcOrd="1" destOrd="0" parTransId="{6897A9B2-4C47-4F34-B6C6-42B40D37DFCE}" sibTransId="{409F5155-900C-43AE-9384-A5EE71C2EEAD}"/>
    <dgm:cxn modelId="{4D0A5D37-2313-4230-B292-C99702C4767B}" type="presOf" srcId="{42AECCF7-9A1C-4CD9-87B8-67F2D6BF8815}" destId="{B41E8C20-4623-44FA-9890-C1F2D33BA3A8}" srcOrd="0" destOrd="0" presId="urn:microsoft.com/office/officeart/2005/8/layout/vList2"/>
    <dgm:cxn modelId="{7B4A7DBF-7FC2-4D7C-95B7-10634FE7DE13}" type="presOf" srcId="{A19E1B7B-7281-47D2-B8D1-BEAC4C1214BF}" destId="{40A0C891-4080-40D2-BF4A-0EACDCF29377}" srcOrd="0" destOrd="0" presId="urn:microsoft.com/office/officeart/2005/8/layout/vList2"/>
    <dgm:cxn modelId="{818D52ED-4A5E-4640-8A60-2059EF98AE61}" type="presOf" srcId="{4B493D1A-0325-4724-B65C-F50CDF5AEF0F}" destId="{7E87870B-434A-42E8-9386-1E87031DCC29}" srcOrd="0" destOrd="0" presId="urn:microsoft.com/office/officeart/2005/8/layout/vList2"/>
    <dgm:cxn modelId="{624C633D-FFDA-4F0D-B460-E8548B58C1E1}" type="presParOf" srcId="{B41E8C20-4623-44FA-9890-C1F2D33BA3A8}" destId="{7E87870B-434A-42E8-9386-1E87031DCC29}" srcOrd="0" destOrd="0" presId="urn:microsoft.com/office/officeart/2005/8/layout/vList2"/>
    <dgm:cxn modelId="{1A3B670B-D90A-431A-850C-23964BF02BBF}" type="presParOf" srcId="{B41E8C20-4623-44FA-9890-C1F2D33BA3A8}" destId="{80AF887F-EFE7-40C3-A1D2-EC90EA099AF9}" srcOrd="1" destOrd="0" presId="urn:microsoft.com/office/officeart/2005/8/layout/vList2"/>
    <dgm:cxn modelId="{E9E0FEF9-D546-4D36-9A77-22118C2544CA}" type="presParOf" srcId="{B41E8C20-4623-44FA-9890-C1F2D33BA3A8}" destId="{40A0C891-4080-40D2-BF4A-0EACDCF293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8C7697F-3BA5-4C50-94FE-58BB8A09F5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043784B-EF01-44E1-9508-E1398E144FB5}">
      <dgm:prSet custT="1"/>
      <dgm:spPr/>
      <dgm:t>
        <a:bodyPr/>
        <a:lstStyle/>
        <a:p>
          <a:r>
            <a:rPr lang="en-US" sz="2000" b="1" dirty="0"/>
            <a:t>'AQ Wi Power Dx2’ has 1</a:t>
          </a:r>
          <a:r>
            <a:rPr lang="en-US" sz="2000" b="1" baseline="30000" dirty="0"/>
            <a:t>st</a:t>
          </a:r>
          <a:r>
            <a:rPr lang="en-US" sz="2000" b="1" dirty="0"/>
            <a:t> ranking  with 21M total sold quantity</a:t>
          </a:r>
        </a:p>
      </dgm:t>
    </dgm:pt>
    <dgm:pt modelId="{62113FE5-DE24-4347-B99C-EC2493ABD069}" type="parTrans" cxnId="{51BB157B-79C8-4F55-A9CB-1E5D0D9873BD}">
      <dgm:prSet/>
      <dgm:spPr/>
      <dgm:t>
        <a:bodyPr/>
        <a:lstStyle/>
        <a:p>
          <a:endParaRPr lang="en-US"/>
        </a:p>
      </dgm:t>
    </dgm:pt>
    <dgm:pt modelId="{38147D75-C13C-4643-972A-0617B5CEA96B}" type="sibTrans" cxnId="{51BB157B-79C8-4F55-A9CB-1E5D0D9873BD}">
      <dgm:prSet/>
      <dgm:spPr/>
      <dgm:t>
        <a:bodyPr/>
        <a:lstStyle/>
        <a:p>
          <a:endParaRPr lang="en-US"/>
        </a:p>
      </dgm:t>
    </dgm:pt>
    <dgm:pt modelId="{CC1777E6-8BBE-4A2F-86C6-BED716B84FAE}" type="pres">
      <dgm:prSet presAssocID="{D8C7697F-3BA5-4C50-94FE-58BB8A09F571}" presName="linear" presStyleCnt="0">
        <dgm:presLayoutVars>
          <dgm:animLvl val="lvl"/>
          <dgm:resizeHandles val="exact"/>
        </dgm:presLayoutVars>
      </dgm:prSet>
      <dgm:spPr/>
    </dgm:pt>
    <dgm:pt modelId="{5472BE22-1E4A-47DF-8F20-AE51911BD1EA}" type="pres">
      <dgm:prSet presAssocID="{7043784B-EF01-44E1-9508-E1398E144FB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8D6530F-16A9-4DC5-8080-687EF93DBD77}" type="presOf" srcId="{7043784B-EF01-44E1-9508-E1398E144FB5}" destId="{5472BE22-1E4A-47DF-8F20-AE51911BD1EA}" srcOrd="0" destOrd="0" presId="urn:microsoft.com/office/officeart/2005/8/layout/vList2"/>
    <dgm:cxn modelId="{51BB157B-79C8-4F55-A9CB-1E5D0D9873BD}" srcId="{D8C7697F-3BA5-4C50-94FE-58BB8A09F571}" destId="{7043784B-EF01-44E1-9508-E1398E144FB5}" srcOrd="0" destOrd="0" parTransId="{62113FE5-DE24-4347-B99C-EC2493ABD069}" sibTransId="{38147D75-C13C-4643-972A-0617B5CEA96B}"/>
    <dgm:cxn modelId="{FE42B8BC-D422-407B-BCF7-F5EB3DC7B8FB}" type="presOf" srcId="{D8C7697F-3BA5-4C50-94FE-58BB8A09F571}" destId="{CC1777E6-8BBE-4A2F-86C6-BED716B84FAE}" srcOrd="0" destOrd="0" presId="urn:microsoft.com/office/officeart/2005/8/layout/vList2"/>
    <dgm:cxn modelId="{28FDAB49-7F3C-47F4-ADA8-ADD464A0F55D}" type="presParOf" srcId="{CC1777E6-8BBE-4A2F-86C6-BED716B84FAE}" destId="{5472BE22-1E4A-47DF-8F20-AE51911BD1E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DE251-36DC-455D-9D96-47438A65149D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07498E-861F-467C-A3E7-2960BA5064E2}">
      <dgm:prSet custT="1"/>
      <dgm:spPr/>
      <dgm:t>
        <a:bodyPr/>
        <a:lstStyle/>
        <a:p>
          <a:r>
            <a:rPr lang="en-US" sz="2000" b="1" dirty="0"/>
            <a:t>The sales of Unique products from fiscal year 2020 to fiscal year 2021 has been increased by 36.33%</a:t>
          </a:r>
        </a:p>
      </dgm:t>
    </dgm:pt>
    <dgm:pt modelId="{75A42C1D-2763-4091-8915-A1BDE137732F}" type="parTrans" cxnId="{4ED15C65-1D16-4513-A912-1DF39D94841B}">
      <dgm:prSet/>
      <dgm:spPr/>
      <dgm:t>
        <a:bodyPr/>
        <a:lstStyle/>
        <a:p>
          <a:endParaRPr lang="en-US"/>
        </a:p>
      </dgm:t>
    </dgm:pt>
    <dgm:pt modelId="{95ABA887-1F48-47A4-BE67-4B7B56A69642}" type="sibTrans" cxnId="{4ED15C65-1D16-4513-A912-1DF39D94841B}">
      <dgm:prSet/>
      <dgm:spPr/>
      <dgm:t>
        <a:bodyPr/>
        <a:lstStyle/>
        <a:p>
          <a:endParaRPr lang="en-US"/>
        </a:p>
      </dgm:t>
    </dgm:pt>
    <dgm:pt modelId="{337049BB-01BF-417A-AE74-56207D3C7391}" type="pres">
      <dgm:prSet presAssocID="{455DE251-36DC-455D-9D96-47438A65149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E0ABD6-9895-4F33-BDED-40B76B359996}" type="pres">
      <dgm:prSet presAssocID="{F407498E-861F-467C-A3E7-2960BA5064E2}" presName="vertOne" presStyleCnt="0"/>
      <dgm:spPr/>
    </dgm:pt>
    <dgm:pt modelId="{0416C25C-4E29-414B-A6D9-1836B6CE5E56}" type="pres">
      <dgm:prSet presAssocID="{F407498E-861F-467C-A3E7-2960BA5064E2}" presName="txOne" presStyleLbl="node0" presStyleIdx="0" presStyleCnt="1">
        <dgm:presLayoutVars>
          <dgm:chPref val="3"/>
        </dgm:presLayoutVars>
      </dgm:prSet>
      <dgm:spPr/>
    </dgm:pt>
    <dgm:pt modelId="{3F7DE620-DB88-4F65-9CEF-AA9FF9EFFBB7}" type="pres">
      <dgm:prSet presAssocID="{F407498E-861F-467C-A3E7-2960BA5064E2}" presName="horzOne" presStyleCnt="0"/>
      <dgm:spPr/>
    </dgm:pt>
  </dgm:ptLst>
  <dgm:cxnLst>
    <dgm:cxn modelId="{D67B7116-1F51-4968-BEDB-068B3E36E0AC}" type="presOf" srcId="{455DE251-36DC-455D-9D96-47438A65149D}" destId="{337049BB-01BF-417A-AE74-56207D3C7391}" srcOrd="0" destOrd="0" presId="urn:microsoft.com/office/officeart/2005/8/layout/hierarchy4"/>
    <dgm:cxn modelId="{4ED15C65-1D16-4513-A912-1DF39D94841B}" srcId="{455DE251-36DC-455D-9D96-47438A65149D}" destId="{F407498E-861F-467C-A3E7-2960BA5064E2}" srcOrd="0" destOrd="0" parTransId="{75A42C1D-2763-4091-8915-A1BDE137732F}" sibTransId="{95ABA887-1F48-47A4-BE67-4B7B56A69642}"/>
    <dgm:cxn modelId="{A9509A46-D0AA-452E-9566-015DFD8DCDBA}" type="presOf" srcId="{F407498E-861F-467C-A3E7-2960BA5064E2}" destId="{0416C25C-4E29-414B-A6D9-1836B6CE5E56}" srcOrd="0" destOrd="0" presId="urn:microsoft.com/office/officeart/2005/8/layout/hierarchy4"/>
    <dgm:cxn modelId="{EEFFC84A-5953-46FD-A155-8F3233D23870}" type="presParOf" srcId="{337049BB-01BF-417A-AE74-56207D3C7391}" destId="{41E0ABD6-9895-4F33-BDED-40B76B359996}" srcOrd="0" destOrd="0" presId="urn:microsoft.com/office/officeart/2005/8/layout/hierarchy4"/>
    <dgm:cxn modelId="{1EFFB275-B87F-42FA-AA34-2F05E7D3455D}" type="presParOf" srcId="{41E0ABD6-9895-4F33-BDED-40B76B359996}" destId="{0416C25C-4E29-414B-A6D9-1836B6CE5E56}" srcOrd="0" destOrd="0" presId="urn:microsoft.com/office/officeart/2005/8/layout/hierarchy4"/>
    <dgm:cxn modelId="{B3A079E6-EEB6-467A-8377-E830593052DC}" type="presParOf" srcId="{41E0ABD6-9895-4F33-BDED-40B76B359996}" destId="{3F7DE620-DB88-4F65-9CEF-AA9FF9EFFBB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155291-2EAA-406F-BA55-7EDAAD45906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31E5D62-068A-46A5-98F5-1A18864DCC84}">
      <dgm:prSet custT="1"/>
      <dgm:spPr/>
      <dgm:t>
        <a:bodyPr/>
        <a:lstStyle/>
        <a:p>
          <a:r>
            <a:rPr lang="en-US" sz="2000" b="1" dirty="0"/>
            <a:t>Networking Segment has lowest counts of Unique products</a:t>
          </a:r>
        </a:p>
      </dgm:t>
    </dgm:pt>
    <dgm:pt modelId="{57A01FE1-EE85-4F04-A70E-801AE5AD8C31}" type="parTrans" cxnId="{93B445AF-1C5C-4B08-8A26-3EDAA987B300}">
      <dgm:prSet/>
      <dgm:spPr/>
      <dgm:t>
        <a:bodyPr/>
        <a:lstStyle/>
        <a:p>
          <a:endParaRPr lang="en-US"/>
        </a:p>
      </dgm:t>
    </dgm:pt>
    <dgm:pt modelId="{2F1A1A57-85D9-473E-A951-8DD4DEA354E2}" type="sibTrans" cxnId="{93B445AF-1C5C-4B08-8A26-3EDAA987B300}">
      <dgm:prSet/>
      <dgm:spPr/>
      <dgm:t>
        <a:bodyPr/>
        <a:lstStyle/>
        <a:p>
          <a:endParaRPr lang="en-US"/>
        </a:p>
      </dgm:t>
    </dgm:pt>
    <dgm:pt modelId="{2C0EBF84-C682-4BDB-BDA4-DCD45D842505}">
      <dgm:prSet custT="1"/>
      <dgm:spPr/>
      <dgm:t>
        <a:bodyPr/>
        <a:lstStyle/>
        <a:p>
          <a:r>
            <a:rPr lang="en-US" sz="2000" b="1"/>
            <a:t>Notebook has highest number of counts of unique products</a:t>
          </a:r>
        </a:p>
      </dgm:t>
    </dgm:pt>
    <dgm:pt modelId="{8E2DC415-B37D-4BF0-98B2-F8879BCF3A6A}" type="parTrans" cxnId="{9FE9BD13-BE3E-4758-8840-6A2367ED0493}">
      <dgm:prSet/>
      <dgm:spPr/>
      <dgm:t>
        <a:bodyPr/>
        <a:lstStyle/>
        <a:p>
          <a:endParaRPr lang="en-US"/>
        </a:p>
      </dgm:t>
    </dgm:pt>
    <dgm:pt modelId="{D06B38A5-59F0-47A7-BF7D-8C74F7CE6F82}" type="sibTrans" cxnId="{9FE9BD13-BE3E-4758-8840-6A2367ED0493}">
      <dgm:prSet/>
      <dgm:spPr/>
      <dgm:t>
        <a:bodyPr/>
        <a:lstStyle/>
        <a:p>
          <a:endParaRPr lang="en-US"/>
        </a:p>
      </dgm:t>
    </dgm:pt>
    <dgm:pt modelId="{7CFDA440-16F0-429C-ADF5-AF59E4577C85}" type="pres">
      <dgm:prSet presAssocID="{E8155291-2EAA-406F-BA55-7EDAAD45906D}" presName="linear" presStyleCnt="0">
        <dgm:presLayoutVars>
          <dgm:animLvl val="lvl"/>
          <dgm:resizeHandles val="exact"/>
        </dgm:presLayoutVars>
      </dgm:prSet>
      <dgm:spPr/>
    </dgm:pt>
    <dgm:pt modelId="{77C12BF6-A002-4AE8-A1DE-B72A6C64770A}" type="pres">
      <dgm:prSet presAssocID="{831E5D62-068A-46A5-98F5-1A18864DCC8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9723E71-0D6D-4199-AE21-1A0E35573207}" type="pres">
      <dgm:prSet presAssocID="{2F1A1A57-85D9-473E-A951-8DD4DEA354E2}" presName="spacer" presStyleCnt="0"/>
      <dgm:spPr/>
    </dgm:pt>
    <dgm:pt modelId="{72B763B5-427D-4AD7-A8DF-F03F53B74CD3}" type="pres">
      <dgm:prSet presAssocID="{2C0EBF84-C682-4BDB-BDA4-DCD45D84250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5DCFC03-785A-4E9C-9AEE-F2ACB151FB84}" type="presOf" srcId="{2C0EBF84-C682-4BDB-BDA4-DCD45D842505}" destId="{72B763B5-427D-4AD7-A8DF-F03F53B74CD3}" srcOrd="0" destOrd="0" presId="urn:microsoft.com/office/officeart/2005/8/layout/vList2"/>
    <dgm:cxn modelId="{9FE9BD13-BE3E-4758-8840-6A2367ED0493}" srcId="{E8155291-2EAA-406F-BA55-7EDAAD45906D}" destId="{2C0EBF84-C682-4BDB-BDA4-DCD45D842505}" srcOrd="1" destOrd="0" parTransId="{8E2DC415-B37D-4BF0-98B2-F8879BCF3A6A}" sibTransId="{D06B38A5-59F0-47A7-BF7D-8C74F7CE6F82}"/>
    <dgm:cxn modelId="{1949E462-1FDF-4B8E-BC66-679C965E84BD}" type="presOf" srcId="{831E5D62-068A-46A5-98F5-1A18864DCC84}" destId="{77C12BF6-A002-4AE8-A1DE-B72A6C64770A}" srcOrd="0" destOrd="0" presId="urn:microsoft.com/office/officeart/2005/8/layout/vList2"/>
    <dgm:cxn modelId="{E76EAFA9-0F16-4BB4-B788-E214C32892F7}" type="presOf" srcId="{E8155291-2EAA-406F-BA55-7EDAAD45906D}" destId="{7CFDA440-16F0-429C-ADF5-AF59E4577C85}" srcOrd="0" destOrd="0" presId="urn:microsoft.com/office/officeart/2005/8/layout/vList2"/>
    <dgm:cxn modelId="{93B445AF-1C5C-4B08-8A26-3EDAA987B300}" srcId="{E8155291-2EAA-406F-BA55-7EDAAD45906D}" destId="{831E5D62-068A-46A5-98F5-1A18864DCC84}" srcOrd="0" destOrd="0" parTransId="{57A01FE1-EE85-4F04-A70E-801AE5AD8C31}" sibTransId="{2F1A1A57-85D9-473E-A951-8DD4DEA354E2}"/>
    <dgm:cxn modelId="{BD0902B0-26E8-45B5-B1A7-5FF740F1E8E0}" type="presParOf" srcId="{7CFDA440-16F0-429C-ADF5-AF59E4577C85}" destId="{77C12BF6-A002-4AE8-A1DE-B72A6C64770A}" srcOrd="0" destOrd="0" presId="urn:microsoft.com/office/officeart/2005/8/layout/vList2"/>
    <dgm:cxn modelId="{5EAF99F5-3C2C-4F20-A03D-3C47CED213BC}" type="presParOf" srcId="{7CFDA440-16F0-429C-ADF5-AF59E4577C85}" destId="{59723E71-0D6D-4199-AE21-1A0E35573207}" srcOrd="1" destOrd="0" presId="urn:microsoft.com/office/officeart/2005/8/layout/vList2"/>
    <dgm:cxn modelId="{814253CF-3A3D-434A-AA49-6792D6711A21}" type="presParOf" srcId="{7CFDA440-16F0-429C-ADF5-AF59E4577C85}" destId="{72B763B5-427D-4AD7-A8DF-F03F53B74CD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1785F5-5301-4F5C-876A-C2F45D69A1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A617F6-F0FB-4FB9-A3F2-8CB99CDA7934}">
      <dgm:prSet custT="1"/>
      <dgm:spPr/>
      <dgm:t>
        <a:bodyPr/>
        <a:lstStyle/>
        <a:p>
          <a:r>
            <a:rPr lang="en-US" sz="1900" b="1" dirty="0"/>
            <a:t>Accessories segment had </a:t>
          </a:r>
          <a:r>
            <a:rPr lang="en-US" sz="2000" b="1" dirty="0"/>
            <a:t>increase</a:t>
          </a:r>
          <a:r>
            <a:rPr lang="en-US" sz="1900" b="1" dirty="0"/>
            <a:t> the unique product counts on YoY basis</a:t>
          </a:r>
        </a:p>
      </dgm:t>
    </dgm:pt>
    <dgm:pt modelId="{19AEBF35-4C59-4495-8374-1C5E3FCBE7DC}" type="parTrans" cxnId="{1B9B9C92-BE0C-448C-A042-4AC0322E5269}">
      <dgm:prSet/>
      <dgm:spPr/>
      <dgm:t>
        <a:bodyPr/>
        <a:lstStyle/>
        <a:p>
          <a:endParaRPr lang="en-US"/>
        </a:p>
      </dgm:t>
    </dgm:pt>
    <dgm:pt modelId="{FE87F5AC-1269-46DC-983E-2066188D8766}" type="sibTrans" cxnId="{1B9B9C92-BE0C-448C-A042-4AC0322E5269}">
      <dgm:prSet/>
      <dgm:spPr/>
      <dgm:t>
        <a:bodyPr/>
        <a:lstStyle/>
        <a:p>
          <a:endParaRPr lang="en-US"/>
        </a:p>
      </dgm:t>
    </dgm:pt>
    <dgm:pt modelId="{D73226FC-29A3-4605-B517-58B412D88288}" type="pres">
      <dgm:prSet presAssocID="{6D1785F5-5301-4F5C-876A-C2F45D69A1CD}" presName="linear" presStyleCnt="0">
        <dgm:presLayoutVars>
          <dgm:animLvl val="lvl"/>
          <dgm:resizeHandles val="exact"/>
        </dgm:presLayoutVars>
      </dgm:prSet>
      <dgm:spPr/>
    </dgm:pt>
    <dgm:pt modelId="{53FECEAC-E15A-4550-85F6-5BC27C21212E}" type="pres">
      <dgm:prSet presAssocID="{4BA617F6-F0FB-4FB9-A3F2-8CB99CDA793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A120B41-BE9E-42C6-A30C-6B3803B68CC8}" type="presOf" srcId="{6D1785F5-5301-4F5C-876A-C2F45D69A1CD}" destId="{D73226FC-29A3-4605-B517-58B412D88288}" srcOrd="0" destOrd="0" presId="urn:microsoft.com/office/officeart/2005/8/layout/vList2"/>
    <dgm:cxn modelId="{58705A86-FDBC-4DB2-914F-FDF51F94017B}" type="presOf" srcId="{4BA617F6-F0FB-4FB9-A3F2-8CB99CDA7934}" destId="{53FECEAC-E15A-4550-85F6-5BC27C21212E}" srcOrd="0" destOrd="0" presId="urn:microsoft.com/office/officeart/2005/8/layout/vList2"/>
    <dgm:cxn modelId="{1B9B9C92-BE0C-448C-A042-4AC0322E5269}" srcId="{6D1785F5-5301-4F5C-876A-C2F45D69A1CD}" destId="{4BA617F6-F0FB-4FB9-A3F2-8CB99CDA7934}" srcOrd="0" destOrd="0" parTransId="{19AEBF35-4C59-4495-8374-1C5E3FCBE7DC}" sibTransId="{FE87F5AC-1269-46DC-983E-2066188D8766}"/>
    <dgm:cxn modelId="{93E0480A-3C4F-4E4C-B6EE-32B471ECE7A2}" type="presParOf" srcId="{D73226FC-29A3-4605-B517-58B412D88288}" destId="{53FECEAC-E15A-4550-85F6-5BC27C21212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540AA8-8FA6-4AA9-80FB-E3840EDBEC8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1C5E1A-547B-433C-80F5-AE93C4E29726}">
      <dgm:prSet custT="1"/>
      <dgm:spPr/>
      <dgm:t>
        <a:bodyPr/>
        <a:lstStyle/>
        <a:p>
          <a:r>
            <a:rPr lang="en-US" sz="2000" b="1" dirty="0"/>
            <a:t>As we can see “AQ HOME Allin1 Gen 2” has highest manufacturing cost &amp;  “AQ Master wired x1 </a:t>
          </a:r>
          <a:r>
            <a:rPr lang="en-US" sz="2000" b="1" dirty="0" err="1"/>
            <a:t>Ms</a:t>
          </a:r>
          <a:r>
            <a:rPr lang="en-US" sz="2000" b="1" dirty="0"/>
            <a:t>” has lowest manufacturing cost.</a:t>
          </a:r>
        </a:p>
      </dgm:t>
    </dgm:pt>
    <dgm:pt modelId="{A4C6BF9F-A04D-47F9-9FE9-E60D2A0592F4}" type="parTrans" cxnId="{33379A18-BC9B-4CCE-A7FE-80DC2368B609}">
      <dgm:prSet/>
      <dgm:spPr/>
      <dgm:t>
        <a:bodyPr/>
        <a:lstStyle/>
        <a:p>
          <a:endParaRPr lang="en-US" sz="4400"/>
        </a:p>
      </dgm:t>
    </dgm:pt>
    <dgm:pt modelId="{CB2A435F-71E3-4BFD-9373-40CE581B2076}" type="sibTrans" cxnId="{33379A18-BC9B-4CCE-A7FE-80DC2368B609}">
      <dgm:prSet/>
      <dgm:spPr/>
      <dgm:t>
        <a:bodyPr/>
        <a:lstStyle/>
        <a:p>
          <a:endParaRPr lang="en-US" sz="4400"/>
        </a:p>
      </dgm:t>
    </dgm:pt>
    <dgm:pt modelId="{E49A30FD-299B-4E3E-AEE3-D0C6503CA41B}" type="pres">
      <dgm:prSet presAssocID="{C3540AA8-8FA6-4AA9-80FB-E3840EDBEC8C}" presName="Name0" presStyleCnt="0">
        <dgm:presLayoutVars>
          <dgm:dir/>
          <dgm:animLvl val="lvl"/>
          <dgm:resizeHandles val="exact"/>
        </dgm:presLayoutVars>
      </dgm:prSet>
      <dgm:spPr/>
    </dgm:pt>
    <dgm:pt modelId="{440B7A25-61D6-431C-8824-209F8D6E98A6}" type="pres">
      <dgm:prSet presAssocID="{C91C5E1A-547B-433C-80F5-AE93C4E29726}" presName="linNode" presStyleCnt="0"/>
      <dgm:spPr/>
    </dgm:pt>
    <dgm:pt modelId="{E63C82DE-A5D0-4DF3-A6F9-6F4241349854}" type="pres">
      <dgm:prSet presAssocID="{C91C5E1A-547B-433C-80F5-AE93C4E29726}" presName="parentText" presStyleLbl="node1" presStyleIdx="0" presStyleCnt="1" custLinFactNeighborX="-23259" custLinFactNeighborY="1455">
        <dgm:presLayoutVars>
          <dgm:chMax val="1"/>
          <dgm:bulletEnabled val="1"/>
        </dgm:presLayoutVars>
      </dgm:prSet>
      <dgm:spPr/>
    </dgm:pt>
  </dgm:ptLst>
  <dgm:cxnLst>
    <dgm:cxn modelId="{33379A18-BC9B-4CCE-A7FE-80DC2368B609}" srcId="{C3540AA8-8FA6-4AA9-80FB-E3840EDBEC8C}" destId="{C91C5E1A-547B-433C-80F5-AE93C4E29726}" srcOrd="0" destOrd="0" parTransId="{A4C6BF9F-A04D-47F9-9FE9-E60D2A0592F4}" sibTransId="{CB2A435F-71E3-4BFD-9373-40CE581B2076}"/>
    <dgm:cxn modelId="{C720D335-2335-4943-B222-E27F7BCAB9D2}" type="presOf" srcId="{C3540AA8-8FA6-4AA9-80FB-E3840EDBEC8C}" destId="{E49A30FD-299B-4E3E-AEE3-D0C6503CA41B}" srcOrd="0" destOrd="0" presId="urn:microsoft.com/office/officeart/2005/8/layout/vList5"/>
    <dgm:cxn modelId="{1C5BE3B4-707B-4460-988D-5AD8D88583A0}" type="presOf" srcId="{C91C5E1A-547B-433C-80F5-AE93C4E29726}" destId="{E63C82DE-A5D0-4DF3-A6F9-6F4241349854}" srcOrd="0" destOrd="0" presId="urn:microsoft.com/office/officeart/2005/8/layout/vList5"/>
    <dgm:cxn modelId="{59E7ECB9-47B6-498A-AE35-443EC090661F}" type="presParOf" srcId="{E49A30FD-299B-4E3E-AEE3-D0C6503CA41B}" destId="{440B7A25-61D6-431C-8824-209F8D6E98A6}" srcOrd="0" destOrd="0" presId="urn:microsoft.com/office/officeart/2005/8/layout/vList5"/>
    <dgm:cxn modelId="{42023C16-AEC0-43EC-8696-017FDBE84A94}" type="presParOf" srcId="{440B7A25-61D6-431C-8824-209F8D6E98A6}" destId="{E63C82DE-A5D0-4DF3-A6F9-6F424134985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D3D843-E5BE-4747-92EB-9F8D2E148D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D555AF-DC35-4459-8711-2A4316BA4AED}">
      <dgm:prSet/>
      <dgm:spPr/>
      <dgm:t>
        <a:bodyPr/>
        <a:lstStyle/>
        <a:p>
          <a:r>
            <a:rPr lang="en-US" b="1" dirty="0"/>
            <a:t>As we can see all top 5 have average discount percentage of 0.31</a:t>
          </a:r>
        </a:p>
      </dgm:t>
    </dgm:pt>
    <dgm:pt modelId="{25E897BD-9F85-43D3-A12F-64882F9EDF70}" type="parTrans" cxnId="{A4FF9636-BF90-4336-B330-A3AAFC515A28}">
      <dgm:prSet/>
      <dgm:spPr/>
      <dgm:t>
        <a:bodyPr/>
        <a:lstStyle/>
        <a:p>
          <a:endParaRPr lang="en-US"/>
        </a:p>
      </dgm:t>
    </dgm:pt>
    <dgm:pt modelId="{C66A9185-925A-48B0-8D79-815636938162}" type="sibTrans" cxnId="{A4FF9636-BF90-4336-B330-A3AAFC515A28}">
      <dgm:prSet/>
      <dgm:spPr/>
      <dgm:t>
        <a:bodyPr/>
        <a:lstStyle/>
        <a:p>
          <a:endParaRPr lang="en-US"/>
        </a:p>
      </dgm:t>
    </dgm:pt>
    <dgm:pt modelId="{2BFF488C-2729-442C-B5D0-A297015266EA}" type="pres">
      <dgm:prSet presAssocID="{F7D3D843-E5BE-4747-92EB-9F8D2E148D6F}" presName="linear" presStyleCnt="0">
        <dgm:presLayoutVars>
          <dgm:animLvl val="lvl"/>
          <dgm:resizeHandles val="exact"/>
        </dgm:presLayoutVars>
      </dgm:prSet>
      <dgm:spPr/>
    </dgm:pt>
    <dgm:pt modelId="{71F3311C-A92C-42AA-BE3D-9A2F4FAD2EA4}" type="pres">
      <dgm:prSet presAssocID="{BDD555AF-DC35-4459-8711-2A4316BA4AED}" presName="parentText" presStyleLbl="node1" presStyleIdx="0" presStyleCnt="1" custLinFactNeighborX="9671" custLinFactNeighborY="-15576">
        <dgm:presLayoutVars>
          <dgm:chMax val="0"/>
          <dgm:bulletEnabled val="1"/>
        </dgm:presLayoutVars>
      </dgm:prSet>
      <dgm:spPr/>
    </dgm:pt>
  </dgm:ptLst>
  <dgm:cxnLst>
    <dgm:cxn modelId="{A4FF9636-BF90-4336-B330-A3AAFC515A28}" srcId="{F7D3D843-E5BE-4747-92EB-9F8D2E148D6F}" destId="{BDD555AF-DC35-4459-8711-2A4316BA4AED}" srcOrd="0" destOrd="0" parTransId="{25E897BD-9F85-43D3-A12F-64882F9EDF70}" sibTransId="{C66A9185-925A-48B0-8D79-815636938162}"/>
    <dgm:cxn modelId="{465A453D-3B37-4CB1-ABE9-11F507728D91}" type="presOf" srcId="{BDD555AF-DC35-4459-8711-2A4316BA4AED}" destId="{71F3311C-A92C-42AA-BE3D-9A2F4FAD2EA4}" srcOrd="0" destOrd="0" presId="urn:microsoft.com/office/officeart/2005/8/layout/vList2"/>
    <dgm:cxn modelId="{2CE5997A-89EE-4796-805A-49534C467765}" type="presOf" srcId="{F7D3D843-E5BE-4747-92EB-9F8D2E148D6F}" destId="{2BFF488C-2729-442C-B5D0-A297015266EA}" srcOrd="0" destOrd="0" presId="urn:microsoft.com/office/officeart/2005/8/layout/vList2"/>
    <dgm:cxn modelId="{75BDCC98-4888-4649-8201-FC47E4EDBDE4}" type="presParOf" srcId="{2BFF488C-2729-442C-B5D0-A297015266EA}" destId="{71F3311C-A92C-42AA-BE3D-9A2F4FAD2EA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7735C96-5145-4B91-8E52-E3ED22BCFC9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7AEB41C-1879-4DDD-8AFA-7B3874E8AA57}">
      <dgm:prSet custT="1"/>
      <dgm:spPr/>
      <dgm:t>
        <a:bodyPr/>
        <a:lstStyle/>
        <a:p>
          <a:r>
            <a:rPr lang="en-US" sz="2000" b="1" dirty="0"/>
            <a:t>Highest sale of amount 32.2M In  Nov. 2020 </a:t>
          </a:r>
        </a:p>
      </dgm:t>
    </dgm:pt>
    <dgm:pt modelId="{84EAF6DC-159E-42A9-A4B7-D88A874632A8}" type="parTrans" cxnId="{FC454AC1-7EEC-4373-80C3-CCA9ED4FF7BC}">
      <dgm:prSet/>
      <dgm:spPr/>
      <dgm:t>
        <a:bodyPr/>
        <a:lstStyle/>
        <a:p>
          <a:endParaRPr lang="en-US"/>
        </a:p>
      </dgm:t>
    </dgm:pt>
    <dgm:pt modelId="{45FDE31A-D651-4953-A933-EB53BB0DEEE6}" type="sibTrans" cxnId="{FC454AC1-7EEC-4373-80C3-CCA9ED4FF7BC}">
      <dgm:prSet/>
      <dgm:spPr/>
      <dgm:t>
        <a:bodyPr/>
        <a:lstStyle/>
        <a:p>
          <a:endParaRPr lang="en-US"/>
        </a:p>
      </dgm:t>
    </dgm:pt>
    <dgm:pt modelId="{D832144C-6EB0-477E-A956-DCB73E4DBEFE}" type="pres">
      <dgm:prSet presAssocID="{17735C96-5145-4B91-8E52-E3ED22BCFC95}" presName="linear" presStyleCnt="0">
        <dgm:presLayoutVars>
          <dgm:animLvl val="lvl"/>
          <dgm:resizeHandles val="exact"/>
        </dgm:presLayoutVars>
      </dgm:prSet>
      <dgm:spPr/>
    </dgm:pt>
    <dgm:pt modelId="{AC6BE269-28E8-48E5-8517-E41E871D26BC}" type="pres">
      <dgm:prSet presAssocID="{57AEB41C-1879-4DDD-8AFA-7B3874E8AA5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C454AC1-7EEC-4373-80C3-CCA9ED4FF7BC}" srcId="{17735C96-5145-4B91-8E52-E3ED22BCFC95}" destId="{57AEB41C-1879-4DDD-8AFA-7B3874E8AA57}" srcOrd="0" destOrd="0" parTransId="{84EAF6DC-159E-42A9-A4B7-D88A874632A8}" sibTransId="{45FDE31A-D651-4953-A933-EB53BB0DEEE6}"/>
    <dgm:cxn modelId="{2550C8F1-080F-4731-B2B0-E9BD829F1E6B}" type="presOf" srcId="{57AEB41C-1879-4DDD-8AFA-7B3874E8AA57}" destId="{AC6BE269-28E8-48E5-8517-E41E871D26BC}" srcOrd="0" destOrd="0" presId="urn:microsoft.com/office/officeart/2005/8/layout/vList2"/>
    <dgm:cxn modelId="{F31E0CFC-CFBF-42A0-964E-693D89400E6D}" type="presOf" srcId="{17735C96-5145-4B91-8E52-E3ED22BCFC95}" destId="{D832144C-6EB0-477E-A956-DCB73E4DBEFE}" srcOrd="0" destOrd="0" presId="urn:microsoft.com/office/officeart/2005/8/layout/vList2"/>
    <dgm:cxn modelId="{69D02A74-781D-4AF5-AA9E-BFE1B2886D79}" type="presParOf" srcId="{D832144C-6EB0-477E-A956-DCB73E4DBEFE}" destId="{AC6BE269-28E8-48E5-8517-E41E871D26B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6F9FDF-1568-4D8A-A707-B18F317F409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8561B02-7C1A-46EB-8BA6-31D7FD093B69}">
      <dgm:prSet custT="1"/>
      <dgm:spPr/>
      <dgm:t>
        <a:bodyPr/>
        <a:lstStyle/>
        <a:p>
          <a:r>
            <a:rPr lang="en-US" sz="2000" b="1" dirty="0"/>
            <a:t>Lowest sale of amount 0.8M in March &amp; April 2020</a:t>
          </a:r>
        </a:p>
      </dgm:t>
    </dgm:pt>
    <dgm:pt modelId="{3CCA6F67-FF40-44EA-ADC8-F3340A038E17}" type="parTrans" cxnId="{E11D8230-8F39-496A-99DE-A0A950BCCAC5}">
      <dgm:prSet/>
      <dgm:spPr/>
      <dgm:t>
        <a:bodyPr/>
        <a:lstStyle/>
        <a:p>
          <a:endParaRPr lang="en-US"/>
        </a:p>
      </dgm:t>
    </dgm:pt>
    <dgm:pt modelId="{DAA2CD6E-EE79-4C0F-ACFB-233FB5E28E15}" type="sibTrans" cxnId="{E11D8230-8F39-496A-99DE-A0A950BCCAC5}">
      <dgm:prSet/>
      <dgm:spPr/>
      <dgm:t>
        <a:bodyPr/>
        <a:lstStyle/>
        <a:p>
          <a:endParaRPr lang="en-US"/>
        </a:p>
      </dgm:t>
    </dgm:pt>
    <dgm:pt modelId="{D8CF1BFB-8EBE-403C-8390-8584755CA100}" type="pres">
      <dgm:prSet presAssocID="{736F9FDF-1568-4D8A-A707-B18F317F4090}" presName="linear" presStyleCnt="0">
        <dgm:presLayoutVars>
          <dgm:animLvl val="lvl"/>
          <dgm:resizeHandles val="exact"/>
        </dgm:presLayoutVars>
      </dgm:prSet>
      <dgm:spPr/>
    </dgm:pt>
    <dgm:pt modelId="{549FDF5D-FA88-45DD-827C-E74BF5D3E87C}" type="pres">
      <dgm:prSet presAssocID="{B8561B02-7C1A-46EB-8BA6-31D7FD093B69}" presName="parentText" presStyleLbl="node1" presStyleIdx="0" presStyleCnt="1" custLinFactNeighborX="1278" custLinFactNeighborY="14104">
        <dgm:presLayoutVars>
          <dgm:chMax val="0"/>
          <dgm:bulletEnabled val="1"/>
        </dgm:presLayoutVars>
      </dgm:prSet>
      <dgm:spPr/>
    </dgm:pt>
  </dgm:ptLst>
  <dgm:cxnLst>
    <dgm:cxn modelId="{40303D03-9614-4285-9A83-D3029BC96D57}" type="presOf" srcId="{B8561B02-7C1A-46EB-8BA6-31D7FD093B69}" destId="{549FDF5D-FA88-45DD-827C-E74BF5D3E87C}" srcOrd="0" destOrd="0" presId="urn:microsoft.com/office/officeart/2005/8/layout/vList2"/>
    <dgm:cxn modelId="{E11D8230-8F39-496A-99DE-A0A950BCCAC5}" srcId="{736F9FDF-1568-4D8A-A707-B18F317F4090}" destId="{B8561B02-7C1A-46EB-8BA6-31D7FD093B69}" srcOrd="0" destOrd="0" parTransId="{3CCA6F67-FF40-44EA-ADC8-F3340A038E17}" sibTransId="{DAA2CD6E-EE79-4C0F-ACFB-233FB5E28E15}"/>
    <dgm:cxn modelId="{9CF5CBDD-E80C-4C51-993E-82FA4157684D}" type="presOf" srcId="{736F9FDF-1568-4D8A-A707-B18F317F4090}" destId="{D8CF1BFB-8EBE-403C-8390-8584755CA100}" srcOrd="0" destOrd="0" presId="urn:microsoft.com/office/officeart/2005/8/layout/vList2"/>
    <dgm:cxn modelId="{3B1336BB-E8C6-4BD7-AF12-9D77EBDE6251}" type="presParOf" srcId="{D8CF1BFB-8EBE-403C-8390-8584755CA100}" destId="{549FDF5D-FA88-45DD-827C-E74BF5D3E8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9A93D9-6E13-4074-AC59-8993ABA0AF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9C644F-14A4-40EE-B3AC-666E99D41149}">
      <dgm:prSet custT="1"/>
      <dgm:spPr/>
      <dgm:t>
        <a:bodyPr/>
        <a:lstStyle/>
        <a:p>
          <a:r>
            <a:rPr lang="en-US" sz="2000" b="1" dirty="0"/>
            <a:t>Quarter 4 has Maximum Total Sold Quantity</a:t>
          </a:r>
        </a:p>
      </dgm:t>
    </dgm:pt>
    <dgm:pt modelId="{1646C8E4-BE83-42CC-83E2-D503041AAB94}" type="parTrans" cxnId="{0893CE22-02EB-481D-85E0-09037A330FBA}">
      <dgm:prSet/>
      <dgm:spPr/>
      <dgm:t>
        <a:bodyPr/>
        <a:lstStyle/>
        <a:p>
          <a:endParaRPr lang="en-US"/>
        </a:p>
      </dgm:t>
    </dgm:pt>
    <dgm:pt modelId="{D5DF799E-C279-49E3-A044-2EEFF27D104A}" type="sibTrans" cxnId="{0893CE22-02EB-481D-85E0-09037A330FBA}">
      <dgm:prSet/>
      <dgm:spPr/>
      <dgm:t>
        <a:bodyPr/>
        <a:lstStyle/>
        <a:p>
          <a:endParaRPr lang="en-US"/>
        </a:p>
      </dgm:t>
    </dgm:pt>
    <dgm:pt modelId="{350F978B-0C29-4D33-B672-D69786E79FF5}">
      <dgm:prSet custT="1"/>
      <dgm:spPr/>
      <dgm:t>
        <a:bodyPr/>
        <a:lstStyle/>
        <a:p>
          <a:r>
            <a:rPr lang="en-US" sz="2000" b="1" dirty="0"/>
            <a:t>Quarter 2 has minimum Total Sold Quantity</a:t>
          </a:r>
        </a:p>
      </dgm:t>
    </dgm:pt>
    <dgm:pt modelId="{5F6A7C94-F3A4-4136-80E5-27E997C36CB6}" type="parTrans" cxnId="{9A18086E-289E-4544-99EF-BB4372DEECD8}">
      <dgm:prSet/>
      <dgm:spPr/>
      <dgm:t>
        <a:bodyPr/>
        <a:lstStyle/>
        <a:p>
          <a:endParaRPr lang="en-US"/>
        </a:p>
      </dgm:t>
    </dgm:pt>
    <dgm:pt modelId="{954E35C1-671B-4C87-A6B9-C7A35537DE48}" type="sibTrans" cxnId="{9A18086E-289E-4544-99EF-BB4372DEECD8}">
      <dgm:prSet/>
      <dgm:spPr/>
      <dgm:t>
        <a:bodyPr/>
        <a:lstStyle/>
        <a:p>
          <a:endParaRPr lang="en-US"/>
        </a:p>
      </dgm:t>
    </dgm:pt>
    <dgm:pt modelId="{50602810-7C23-4C53-82E5-A490ABECECFF}" type="pres">
      <dgm:prSet presAssocID="{E89A93D9-6E13-4074-AC59-8993ABA0AF9E}" presName="linear" presStyleCnt="0">
        <dgm:presLayoutVars>
          <dgm:animLvl val="lvl"/>
          <dgm:resizeHandles val="exact"/>
        </dgm:presLayoutVars>
      </dgm:prSet>
      <dgm:spPr/>
    </dgm:pt>
    <dgm:pt modelId="{F997168A-C83E-4172-B160-C9007A6408F8}" type="pres">
      <dgm:prSet presAssocID="{439C644F-14A4-40EE-B3AC-666E99D4114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E0BEB5A-3386-4877-AA00-20426DE1D0E7}" type="pres">
      <dgm:prSet presAssocID="{D5DF799E-C279-49E3-A044-2EEFF27D104A}" presName="spacer" presStyleCnt="0"/>
      <dgm:spPr/>
    </dgm:pt>
    <dgm:pt modelId="{1CCB486E-1876-408F-ACA1-C83432088897}" type="pres">
      <dgm:prSet presAssocID="{350F978B-0C29-4D33-B672-D69786E79FF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893CE22-02EB-481D-85E0-09037A330FBA}" srcId="{E89A93D9-6E13-4074-AC59-8993ABA0AF9E}" destId="{439C644F-14A4-40EE-B3AC-666E99D41149}" srcOrd="0" destOrd="0" parTransId="{1646C8E4-BE83-42CC-83E2-D503041AAB94}" sibTransId="{D5DF799E-C279-49E3-A044-2EEFF27D104A}"/>
    <dgm:cxn modelId="{9A18086E-289E-4544-99EF-BB4372DEECD8}" srcId="{E89A93D9-6E13-4074-AC59-8993ABA0AF9E}" destId="{350F978B-0C29-4D33-B672-D69786E79FF5}" srcOrd="1" destOrd="0" parTransId="{5F6A7C94-F3A4-4136-80E5-27E997C36CB6}" sibTransId="{954E35C1-671B-4C87-A6B9-C7A35537DE48}"/>
    <dgm:cxn modelId="{0944A0B6-F7A3-4DCB-9A9C-3BE855BBEC12}" type="presOf" srcId="{439C644F-14A4-40EE-B3AC-666E99D41149}" destId="{F997168A-C83E-4172-B160-C9007A6408F8}" srcOrd="0" destOrd="0" presId="urn:microsoft.com/office/officeart/2005/8/layout/vList2"/>
    <dgm:cxn modelId="{682574E1-6800-48FA-8939-E00DF8A58D00}" type="presOf" srcId="{350F978B-0C29-4D33-B672-D69786E79FF5}" destId="{1CCB486E-1876-408F-ACA1-C83432088897}" srcOrd="0" destOrd="0" presId="urn:microsoft.com/office/officeart/2005/8/layout/vList2"/>
    <dgm:cxn modelId="{B22AE0E6-26A8-4802-BAC3-5D57A451225A}" type="presOf" srcId="{E89A93D9-6E13-4074-AC59-8993ABA0AF9E}" destId="{50602810-7C23-4C53-82E5-A490ABECECFF}" srcOrd="0" destOrd="0" presId="urn:microsoft.com/office/officeart/2005/8/layout/vList2"/>
    <dgm:cxn modelId="{B5A383EB-C17C-4E30-8D64-E99BB2D353B7}" type="presParOf" srcId="{50602810-7C23-4C53-82E5-A490ABECECFF}" destId="{F997168A-C83E-4172-B160-C9007A6408F8}" srcOrd="0" destOrd="0" presId="urn:microsoft.com/office/officeart/2005/8/layout/vList2"/>
    <dgm:cxn modelId="{A1FC17BD-6BE1-4501-B9BB-5B495151E991}" type="presParOf" srcId="{50602810-7C23-4C53-82E5-A490ABECECFF}" destId="{AE0BEB5A-3386-4877-AA00-20426DE1D0E7}" srcOrd="1" destOrd="0" presId="urn:microsoft.com/office/officeart/2005/8/layout/vList2"/>
    <dgm:cxn modelId="{E7C2B7CA-F452-4D5A-9E10-6924E6CF23B2}" type="presParOf" srcId="{50602810-7C23-4C53-82E5-A490ABECECFF}" destId="{1CCB486E-1876-408F-ACA1-C8343208889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C3343-13DF-4E13-80A9-70E0853D6FE6}">
      <dsp:nvSpPr>
        <dsp:cNvPr id="0" name=""/>
        <dsp:cNvSpPr/>
      </dsp:nvSpPr>
      <dsp:spPr>
        <a:xfrm rot="10800000">
          <a:off x="1773167" y="165"/>
          <a:ext cx="9968903" cy="6025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705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INDIA with 224 numbers is Top most market in which customer "</a:t>
          </a:r>
          <a:r>
            <a:rPr lang="en-US" sz="2000" b="1" kern="1200" dirty="0" err="1"/>
            <a:t>Atliq</a:t>
          </a:r>
          <a:r>
            <a:rPr lang="en-US" sz="2000" b="1" kern="1200" dirty="0"/>
            <a:t> Exclusive" operates its business in the APAC region</a:t>
          </a:r>
        </a:p>
      </dsp:txBody>
      <dsp:txXfrm rot="10800000">
        <a:off x="1923803" y="165"/>
        <a:ext cx="9818267" cy="602543"/>
      </dsp:txXfrm>
    </dsp:sp>
    <dsp:sp modelId="{68AC18FF-FC0D-4AD1-A7E7-9B5B33C91FDD}">
      <dsp:nvSpPr>
        <dsp:cNvPr id="0" name=""/>
        <dsp:cNvSpPr/>
      </dsp:nvSpPr>
      <dsp:spPr>
        <a:xfrm>
          <a:off x="1962530" y="165"/>
          <a:ext cx="602543" cy="60254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2446B-684A-430C-AC31-B2F0F393A8C9}">
      <dsp:nvSpPr>
        <dsp:cNvPr id="0" name=""/>
        <dsp:cNvSpPr/>
      </dsp:nvSpPr>
      <dsp:spPr>
        <a:xfrm rot="10800000">
          <a:off x="1773167" y="753344"/>
          <a:ext cx="9968903" cy="6025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705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 JAPAN(107) customer “</a:t>
          </a:r>
          <a:r>
            <a:rPr lang="en-US" sz="2000" b="1" kern="1200" dirty="0" err="1"/>
            <a:t>Atliq</a:t>
          </a:r>
          <a:r>
            <a:rPr lang="en-US" sz="2000" b="1" kern="1200" dirty="0"/>
            <a:t> Hardware” has less numbers.</a:t>
          </a:r>
        </a:p>
      </dsp:txBody>
      <dsp:txXfrm rot="10800000">
        <a:off x="1923803" y="753344"/>
        <a:ext cx="9818267" cy="602543"/>
      </dsp:txXfrm>
    </dsp:sp>
    <dsp:sp modelId="{CA27C109-65FD-4EF8-9476-132CA4845A56}">
      <dsp:nvSpPr>
        <dsp:cNvPr id="0" name=""/>
        <dsp:cNvSpPr/>
      </dsp:nvSpPr>
      <dsp:spPr>
        <a:xfrm>
          <a:off x="1962530" y="753344"/>
          <a:ext cx="602543" cy="60254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7870B-434A-42E8-9386-1E87031DCC29}">
      <dsp:nvSpPr>
        <dsp:cNvPr id="0" name=""/>
        <dsp:cNvSpPr/>
      </dsp:nvSpPr>
      <dsp:spPr>
        <a:xfrm>
          <a:off x="0" y="446"/>
          <a:ext cx="7199408" cy="34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Retailer channel has maximum gross sales with 73.22%</a:t>
          </a:r>
        </a:p>
      </dsp:txBody>
      <dsp:txXfrm>
        <a:off x="17003" y="17449"/>
        <a:ext cx="7165402" cy="314294"/>
      </dsp:txXfrm>
    </dsp:sp>
    <dsp:sp modelId="{40A0C891-4080-40D2-BF4A-0EACDCF29377}">
      <dsp:nvSpPr>
        <dsp:cNvPr id="0" name=""/>
        <dsp:cNvSpPr/>
      </dsp:nvSpPr>
      <dsp:spPr>
        <a:xfrm>
          <a:off x="0" y="359139"/>
          <a:ext cx="7199408" cy="34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Distributor channel has minimum gross sales with 11.3%</a:t>
          </a:r>
        </a:p>
      </dsp:txBody>
      <dsp:txXfrm>
        <a:off x="17003" y="376142"/>
        <a:ext cx="7165402" cy="31429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2BE22-1E4A-47DF-8F20-AE51911BD1EA}">
      <dsp:nvSpPr>
        <dsp:cNvPr id="0" name=""/>
        <dsp:cNvSpPr/>
      </dsp:nvSpPr>
      <dsp:spPr>
        <a:xfrm>
          <a:off x="0" y="23"/>
          <a:ext cx="7848623" cy="4000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'AQ Wi Power Dx2’ has 1</a:t>
          </a:r>
          <a:r>
            <a:rPr lang="en-US" sz="2000" b="1" kern="1200" baseline="30000" dirty="0"/>
            <a:t>st</a:t>
          </a:r>
          <a:r>
            <a:rPr lang="en-US" sz="2000" b="1" kern="1200" dirty="0"/>
            <a:t> ranking  with 21M total sold quantity</a:t>
          </a:r>
        </a:p>
      </dsp:txBody>
      <dsp:txXfrm>
        <a:off x="19529" y="19552"/>
        <a:ext cx="7809565" cy="361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6C25C-4E29-414B-A6D9-1836B6CE5E56}">
      <dsp:nvSpPr>
        <dsp:cNvPr id="0" name=""/>
        <dsp:cNvSpPr/>
      </dsp:nvSpPr>
      <dsp:spPr>
        <a:xfrm>
          <a:off x="3716" y="0"/>
          <a:ext cx="7603696" cy="6463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The sales of Unique products from fiscal year 2020 to fiscal year 2021 has been increased by 36.33%</a:t>
          </a:r>
        </a:p>
      </dsp:txBody>
      <dsp:txXfrm>
        <a:off x="22646" y="18930"/>
        <a:ext cx="7565836" cy="6084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12BF6-A002-4AE8-A1DE-B72A6C64770A}">
      <dsp:nvSpPr>
        <dsp:cNvPr id="0" name=""/>
        <dsp:cNvSpPr/>
      </dsp:nvSpPr>
      <dsp:spPr>
        <a:xfrm>
          <a:off x="0" y="179"/>
          <a:ext cx="7935186" cy="3485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Networking Segment has lowest counts of Unique products</a:t>
          </a:r>
        </a:p>
      </dsp:txBody>
      <dsp:txXfrm>
        <a:off x="17014" y="17193"/>
        <a:ext cx="7901158" cy="314504"/>
      </dsp:txXfrm>
    </dsp:sp>
    <dsp:sp modelId="{72B763B5-427D-4AD7-A8DF-F03F53B74CD3}">
      <dsp:nvSpPr>
        <dsp:cNvPr id="0" name=""/>
        <dsp:cNvSpPr/>
      </dsp:nvSpPr>
      <dsp:spPr>
        <a:xfrm>
          <a:off x="0" y="359174"/>
          <a:ext cx="7935186" cy="3485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Notebook has highest number of counts of unique products</a:t>
          </a:r>
        </a:p>
      </dsp:txBody>
      <dsp:txXfrm>
        <a:off x="17014" y="376188"/>
        <a:ext cx="7901158" cy="314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ECEAC-E15A-4550-85F6-5BC27C21212E}">
      <dsp:nvSpPr>
        <dsp:cNvPr id="0" name=""/>
        <dsp:cNvSpPr/>
      </dsp:nvSpPr>
      <dsp:spPr>
        <a:xfrm>
          <a:off x="0" y="117"/>
          <a:ext cx="11376832" cy="46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Accessories segment had </a:t>
          </a:r>
          <a:r>
            <a:rPr lang="en-US" sz="2000" b="1" kern="1200" dirty="0"/>
            <a:t>increase</a:t>
          </a:r>
          <a:r>
            <a:rPr lang="en-US" sz="1900" b="1" kern="1200" dirty="0"/>
            <a:t> the unique product counts on YoY basis</a:t>
          </a:r>
        </a:p>
      </dsp:txBody>
      <dsp:txXfrm>
        <a:off x="22525" y="22642"/>
        <a:ext cx="11331782" cy="4163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C82DE-A5D0-4DF3-A6F9-6F4241349854}">
      <dsp:nvSpPr>
        <dsp:cNvPr id="0" name=""/>
        <dsp:cNvSpPr/>
      </dsp:nvSpPr>
      <dsp:spPr>
        <a:xfrm>
          <a:off x="3414224" y="0"/>
          <a:ext cx="5202240" cy="14378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As we can see “AQ HOME Allin1 Gen 2” has highest manufacturing cost &amp;  “AQ Master wired x1 </a:t>
          </a:r>
          <a:r>
            <a:rPr lang="en-US" sz="2000" b="1" kern="1200" dirty="0" err="1"/>
            <a:t>Ms</a:t>
          </a:r>
          <a:r>
            <a:rPr lang="en-US" sz="2000" b="1" kern="1200" dirty="0"/>
            <a:t>” has lowest manufacturing cost.</a:t>
          </a:r>
        </a:p>
      </dsp:txBody>
      <dsp:txXfrm>
        <a:off x="3484414" y="70190"/>
        <a:ext cx="5061860" cy="12974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3311C-A92C-42AA-BE3D-9A2F4FAD2EA4}">
      <dsp:nvSpPr>
        <dsp:cNvPr id="0" name=""/>
        <dsp:cNvSpPr/>
      </dsp:nvSpPr>
      <dsp:spPr>
        <a:xfrm>
          <a:off x="0" y="0"/>
          <a:ext cx="8691156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As we can see all top 5 have average discount percentage of 0.31</a:t>
          </a:r>
        </a:p>
      </dsp:txBody>
      <dsp:txXfrm>
        <a:off x="23417" y="23417"/>
        <a:ext cx="8644322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BE269-28E8-48E5-8517-E41E871D26BC}">
      <dsp:nvSpPr>
        <dsp:cNvPr id="0" name=""/>
        <dsp:cNvSpPr/>
      </dsp:nvSpPr>
      <dsp:spPr>
        <a:xfrm>
          <a:off x="0" y="23"/>
          <a:ext cx="5541903" cy="4000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Highest sale of amount 32.2M In  Nov. 2020 </a:t>
          </a:r>
        </a:p>
      </dsp:txBody>
      <dsp:txXfrm>
        <a:off x="19529" y="19552"/>
        <a:ext cx="5502845" cy="3610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FDF5D-FA88-45DD-827C-E74BF5D3E87C}">
      <dsp:nvSpPr>
        <dsp:cNvPr id="0" name=""/>
        <dsp:cNvSpPr/>
      </dsp:nvSpPr>
      <dsp:spPr>
        <a:xfrm>
          <a:off x="0" y="47"/>
          <a:ext cx="6314550" cy="4000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Lowest sale of amount 0.8M in March &amp; April 2020</a:t>
          </a:r>
        </a:p>
      </dsp:txBody>
      <dsp:txXfrm>
        <a:off x="19529" y="19576"/>
        <a:ext cx="6275492" cy="3610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7168A-C83E-4172-B160-C9007A6408F8}">
      <dsp:nvSpPr>
        <dsp:cNvPr id="0" name=""/>
        <dsp:cNvSpPr/>
      </dsp:nvSpPr>
      <dsp:spPr>
        <a:xfrm>
          <a:off x="0" y="446"/>
          <a:ext cx="5896166" cy="34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Quarter 4 has Maximum Total Sold Quantity</a:t>
          </a:r>
        </a:p>
      </dsp:txBody>
      <dsp:txXfrm>
        <a:off x="17003" y="17449"/>
        <a:ext cx="5862160" cy="314294"/>
      </dsp:txXfrm>
    </dsp:sp>
    <dsp:sp modelId="{1CCB486E-1876-408F-ACA1-C83432088897}">
      <dsp:nvSpPr>
        <dsp:cNvPr id="0" name=""/>
        <dsp:cNvSpPr/>
      </dsp:nvSpPr>
      <dsp:spPr>
        <a:xfrm>
          <a:off x="0" y="359139"/>
          <a:ext cx="5896166" cy="348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Quarter 2 has minimum Total Sold Quantity</a:t>
          </a:r>
        </a:p>
      </dsp:txBody>
      <dsp:txXfrm>
        <a:off x="17003" y="376142"/>
        <a:ext cx="5862160" cy="314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6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9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0557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60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78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89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5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5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5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7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2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4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12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6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9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5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72C7C7F-363B-46E2-B702-BDABEA4406D1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AC8C-E59B-45CA-96A7-B25CB4395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10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2E223-F6C6-B7CF-78BB-DA0E2FE5C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F0372-CA71-91DE-BBA6-CDC2CBEFBE5F}"/>
              </a:ext>
            </a:extLst>
          </p:cNvPr>
          <p:cNvSpPr/>
          <p:nvPr/>
        </p:nvSpPr>
        <p:spPr>
          <a:xfrm>
            <a:off x="1904062" y="650617"/>
            <a:ext cx="870118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95000"/>
                  </a:schemeClr>
                </a:solidFill>
                <a:latin typeface="manrope"/>
              </a:rPr>
              <a:t>C</a:t>
            </a:r>
            <a:r>
              <a:rPr lang="en-US" sz="8000" b="0" i="0" dirty="0">
                <a:solidFill>
                  <a:schemeClr val="tx1">
                    <a:lumMod val="95000"/>
                  </a:schemeClr>
                </a:solidFill>
                <a:effectLst/>
                <a:latin typeface="manrope"/>
              </a:rPr>
              <a:t>onsumer goods Ad-hoc Insight</a:t>
            </a:r>
            <a:endParaRPr lang="en-US" sz="8000" b="0" cap="none" spc="0" dirty="0">
              <a:ln w="0"/>
              <a:solidFill>
                <a:schemeClr val="tx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136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5A503E-933C-4AC3-34F6-57A63F044252}"/>
              </a:ext>
            </a:extLst>
          </p:cNvPr>
          <p:cNvSpPr/>
          <p:nvPr/>
        </p:nvSpPr>
        <p:spPr>
          <a:xfrm>
            <a:off x="383307" y="603338"/>
            <a:ext cx="832471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0" i="0" u="none" strike="noStrike" baseline="0" dirty="0">
                <a:latin typeface="Arial" panose="020B0604020202020204" pitchFamily="34" charset="0"/>
              </a:rPr>
              <a:t>Question5:-</a:t>
            </a:r>
          </a:p>
          <a:p>
            <a:r>
              <a:rPr lang="en-US" sz="2000" b="0" i="0" u="none" strike="noStrike" baseline="0" dirty="0">
                <a:latin typeface="Arial" panose="020B0604020202020204" pitchFamily="34" charset="0"/>
              </a:rPr>
              <a:t>Get the products that have the highest and lowest manufacturing costs. </a:t>
            </a:r>
          </a:p>
          <a:p>
            <a:r>
              <a:rPr lang="en-US" sz="2000" b="0" i="0" u="none" strike="noStrike" baseline="0" dirty="0">
                <a:latin typeface="Arial" panose="020B0604020202020204" pitchFamily="34" charset="0"/>
              </a:rPr>
              <a:t>The final output should contain these fields,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product_code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product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manufacturing_cost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</a:t>
            </a:r>
            <a:endParaRPr 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6E9DE-FD77-762F-7EE8-5803F7DC1FD8}"/>
              </a:ext>
            </a:extLst>
          </p:cNvPr>
          <p:cNvSpPr/>
          <p:nvPr/>
        </p:nvSpPr>
        <p:spPr>
          <a:xfrm>
            <a:off x="383307" y="2868707"/>
            <a:ext cx="1221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2DF2B-40D0-4017-D627-F49CC645A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9" t="56209" r="61177" b="36471"/>
          <a:stretch/>
        </p:blipFill>
        <p:spPr>
          <a:xfrm>
            <a:off x="1461247" y="3429000"/>
            <a:ext cx="7001435" cy="1299882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33A141-575D-8773-983F-99711BBAE5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8802914"/>
              </p:ext>
            </p:extLst>
          </p:nvPr>
        </p:nvGraphicFramePr>
        <p:xfrm>
          <a:off x="-753143" y="4889065"/>
          <a:ext cx="14450669" cy="1437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3176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8B6D7A-2BB9-4A46-DBCA-2C2289A07EE0}"/>
              </a:ext>
            </a:extLst>
          </p:cNvPr>
          <p:cNvSpPr/>
          <p:nvPr/>
        </p:nvSpPr>
        <p:spPr>
          <a:xfrm>
            <a:off x="155912" y="966576"/>
            <a:ext cx="117221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Question-6:-</a:t>
            </a:r>
          </a:p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Generate a report which contains the top 5 customers who received an average high </a:t>
            </a:r>
          </a:p>
          <a:p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pre_invoice_discount_pct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for  the fiscal year 2021 and in the Indian market. The final output contains these fields,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customer_code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customer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average_discount_percentage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8651A2-ACF1-BAE9-82BF-29DF8333A3C4}"/>
              </a:ext>
            </a:extLst>
          </p:cNvPr>
          <p:cNvSpPr/>
          <p:nvPr/>
        </p:nvSpPr>
        <p:spPr>
          <a:xfrm>
            <a:off x="155912" y="3110770"/>
            <a:ext cx="1221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39D9D-03C3-C511-0745-A3A3E53EB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56879" r="66029" b="30588"/>
          <a:stretch/>
        </p:blipFill>
        <p:spPr>
          <a:xfrm>
            <a:off x="1730188" y="3654730"/>
            <a:ext cx="8731623" cy="22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8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9A04E-B36D-97FD-80DC-B95F6E512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" t="26928" r="27868" b="9019"/>
          <a:stretch/>
        </p:blipFill>
        <p:spPr>
          <a:xfrm>
            <a:off x="2061883" y="394445"/>
            <a:ext cx="6442002" cy="334383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083D09D-8038-93E6-CE28-DBF2D597A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799701"/>
              </p:ext>
            </p:extLst>
          </p:nvPr>
        </p:nvGraphicFramePr>
        <p:xfrm>
          <a:off x="665280" y="4405745"/>
          <a:ext cx="8691156" cy="629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886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8017B2-9604-15F2-BA84-9946AA5C6DA0}"/>
              </a:ext>
            </a:extLst>
          </p:cNvPr>
          <p:cNvSpPr txBox="1"/>
          <p:nvPr/>
        </p:nvSpPr>
        <p:spPr>
          <a:xfrm>
            <a:off x="230908" y="822036"/>
            <a:ext cx="111021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Arial" panose="020B0604020202020204" pitchFamily="34" charset="0"/>
              </a:rPr>
              <a:t>Question-7:-</a:t>
            </a:r>
          </a:p>
          <a:p>
            <a:r>
              <a:rPr lang="en-US" sz="2000" b="0" i="0" u="none" strike="noStrike" baseline="0" dirty="0">
                <a:latin typeface="Arial" panose="020B0604020202020204" pitchFamily="34" charset="0"/>
              </a:rPr>
              <a:t>Get the complete report of the Gross sales amount for the customer </a:t>
            </a:r>
            <a:r>
              <a:rPr lang="en-US" sz="2000" b="1" i="0" u="none" strike="noStrike" baseline="0" dirty="0">
                <a:latin typeface="Arial" panose="020B0604020202020204" pitchFamily="34" charset="0"/>
              </a:rPr>
              <a:t>“</a:t>
            </a:r>
            <a:r>
              <a:rPr lang="en-US" sz="2000" b="1" i="0" u="none" strike="noStrike" baseline="0" dirty="0" err="1">
                <a:latin typeface="Arial" panose="020B0604020202020204" pitchFamily="34" charset="0"/>
              </a:rPr>
              <a:t>Atliq</a:t>
            </a:r>
            <a:r>
              <a:rPr lang="en-US" sz="2000" b="1" i="0" u="none" strike="noStrike" baseline="0" dirty="0">
                <a:latin typeface="Arial" panose="020B0604020202020204" pitchFamily="34" charset="0"/>
              </a:rPr>
              <a:t> Exclusive” 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for each month </a:t>
            </a:r>
            <a:r>
              <a:rPr lang="en-US" sz="2000" b="1" i="0" u="none" strike="noStrike" baseline="0" dirty="0">
                <a:latin typeface="Arial" panose="020B0604020202020204" pitchFamily="34" charset="0"/>
              </a:rPr>
              <a:t>. 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This analysis helps to get an idea of low and high-performing months and take strategic decisions. The final report contains these columns: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Month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Year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Gross sales Amount 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C1D3C-B8A7-DCDA-9A86-906155AE3E06}"/>
              </a:ext>
            </a:extLst>
          </p:cNvPr>
          <p:cNvSpPr/>
          <p:nvPr/>
        </p:nvSpPr>
        <p:spPr>
          <a:xfrm>
            <a:off x="155912" y="3110770"/>
            <a:ext cx="1221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64F6F-CE33-BE9D-C95F-CD7CA3AB3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2" t="35555" r="69925" b="13939"/>
          <a:stretch/>
        </p:blipFill>
        <p:spPr>
          <a:xfrm>
            <a:off x="2115128" y="3310825"/>
            <a:ext cx="1930400" cy="34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2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93501-A334-3BFC-C73E-B03131290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t="26014" r="25293" b="7843"/>
          <a:stretch/>
        </p:blipFill>
        <p:spPr>
          <a:xfrm>
            <a:off x="313765" y="304798"/>
            <a:ext cx="11259670" cy="443753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58544B8-030A-B1C2-F2B8-8534ACCA5C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657714"/>
              </p:ext>
            </p:extLst>
          </p:nvPr>
        </p:nvGraphicFramePr>
        <p:xfrm>
          <a:off x="2948537" y="4930606"/>
          <a:ext cx="5541903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1A93878-5D6F-84E9-06B0-69DF7C15CD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445462"/>
              </p:ext>
            </p:extLst>
          </p:nvPr>
        </p:nvGraphicFramePr>
        <p:xfrm>
          <a:off x="2562213" y="5318938"/>
          <a:ext cx="6314550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7401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53A1A-279F-25E1-0E6E-DEE6A1986B91}"/>
              </a:ext>
            </a:extLst>
          </p:cNvPr>
          <p:cNvSpPr txBox="1"/>
          <p:nvPr/>
        </p:nvSpPr>
        <p:spPr>
          <a:xfrm>
            <a:off x="242047" y="376518"/>
            <a:ext cx="89019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Arial" panose="020B0604020202020204" pitchFamily="34" charset="0"/>
              </a:rPr>
              <a:t>Question-8:-</a:t>
            </a:r>
          </a:p>
          <a:p>
            <a:r>
              <a:rPr lang="en-US" sz="2000" b="0" i="0" u="none" strike="noStrike" baseline="0" dirty="0">
                <a:latin typeface="Arial" panose="020B0604020202020204" pitchFamily="34" charset="0"/>
              </a:rPr>
              <a:t>In which quarter of 2020, got the maximum </a:t>
            </a: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total_sold_quantity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? The final output contains these fields sorted by the </a:t>
            </a: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total_sold_quantity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Quarter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total_sold_quantity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167FFB-6440-42EA-F935-D233A48DB7AC}"/>
              </a:ext>
            </a:extLst>
          </p:cNvPr>
          <p:cNvSpPr/>
          <p:nvPr/>
        </p:nvSpPr>
        <p:spPr>
          <a:xfrm>
            <a:off x="242047" y="2420487"/>
            <a:ext cx="1221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4F01D-7685-E4D1-167F-6651A4C4A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55948" r="70294" b="32679"/>
          <a:stretch/>
        </p:blipFill>
        <p:spPr>
          <a:xfrm>
            <a:off x="2411504" y="3308337"/>
            <a:ext cx="4589929" cy="20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36171-C406-EA2D-9FEF-1636EEC77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t="26693" r="25219" b="8722"/>
          <a:stretch/>
        </p:blipFill>
        <p:spPr>
          <a:xfrm>
            <a:off x="770965" y="322730"/>
            <a:ext cx="8839200" cy="4446494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97F61A-9769-42E3-AB76-E3EFA0232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716231"/>
              </p:ext>
            </p:extLst>
          </p:nvPr>
        </p:nvGraphicFramePr>
        <p:xfrm>
          <a:off x="2780368" y="4975429"/>
          <a:ext cx="5896166" cy="70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485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29F9A-9D4E-7885-286B-AF2A805BA775}"/>
              </a:ext>
            </a:extLst>
          </p:cNvPr>
          <p:cNvSpPr txBox="1"/>
          <p:nvPr/>
        </p:nvSpPr>
        <p:spPr>
          <a:xfrm>
            <a:off x="206188" y="295835"/>
            <a:ext cx="89378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Arial" panose="020B0604020202020204" pitchFamily="34" charset="0"/>
              </a:rPr>
              <a:t>Question-9:-</a:t>
            </a:r>
          </a:p>
          <a:p>
            <a:r>
              <a:rPr lang="en-US" sz="2000" b="0" i="0" u="none" strike="noStrike" baseline="0" dirty="0">
                <a:latin typeface="Arial" panose="020B0604020202020204" pitchFamily="34" charset="0"/>
              </a:rPr>
              <a:t>Which channel helped to bring more gross sales in the fiscal year 2021 and the percentage of contribution? The final output contains these fields,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channel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gross_sales_mln</a:t>
            </a:r>
            <a:endParaRPr lang="en-US" sz="2000" b="0" i="0" u="none" strike="noStrike" baseline="0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percentage 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E0A154-FDA1-20AC-C9CE-E342CC6B5B80}"/>
              </a:ext>
            </a:extLst>
          </p:cNvPr>
          <p:cNvSpPr/>
          <p:nvPr/>
        </p:nvSpPr>
        <p:spPr>
          <a:xfrm>
            <a:off x="242047" y="2420487"/>
            <a:ext cx="1221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0E06A-7FA8-E2AF-A460-40150DF637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t="56209" r="69485" b="33725"/>
          <a:stretch/>
        </p:blipFill>
        <p:spPr>
          <a:xfrm>
            <a:off x="1631576" y="2895600"/>
            <a:ext cx="5280212" cy="216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5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A45278-F3D3-C5D1-E2E3-80952A0F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t="26667" r="41324" b="15163"/>
          <a:stretch/>
        </p:blipFill>
        <p:spPr>
          <a:xfrm>
            <a:off x="2886636" y="349623"/>
            <a:ext cx="5710517" cy="3989294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2EA67B8-A691-D2C3-55E8-4AE8C062B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8224411"/>
              </p:ext>
            </p:extLst>
          </p:nvPr>
        </p:nvGraphicFramePr>
        <p:xfrm>
          <a:off x="2021179" y="4760276"/>
          <a:ext cx="7199408" cy="70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3604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B45180-3186-F57C-80F6-E8A51E8E6D5C}"/>
              </a:ext>
            </a:extLst>
          </p:cNvPr>
          <p:cNvSpPr txBox="1"/>
          <p:nvPr/>
        </p:nvSpPr>
        <p:spPr>
          <a:xfrm>
            <a:off x="188259" y="376518"/>
            <a:ext cx="895574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Arial" panose="020B0604020202020204" pitchFamily="34" charset="0"/>
              </a:rPr>
              <a:t>Question-10:-</a:t>
            </a:r>
          </a:p>
          <a:p>
            <a:r>
              <a:rPr lang="en-US" sz="2000" b="0" i="0" u="none" strike="noStrike" baseline="0" dirty="0">
                <a:latin typeface="Arial" panose="020B0604020202020204" pitchFamily="34" charset="0"/>
              </a:rPr>
              <a:t>Get the Top 3 products in each division that have a high </a:t>
            </a: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total_sold_quantity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in the </a:t>
            </a: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fiscal_year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2021? The final output contains these fields,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division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product_code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9B6947-FC22-3CFB-AF59-31A3D5CE7D1C}"/>
              </a:ext>
            </a:extLst>
          </p:cNvPr>
          <p:cNvSpPr/>
          <p:nvPr/>
        </p:nvSpPr>
        <p:spPr>
          <a:xfrm>
            <a:off x="242047" y="2420487"/>
            <a:ext cx="1221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CCC24-8E25-DFB7-4136-892DCB7D9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4" t="56471" r="64559" b="34248"/>
          <a:stretch/>
        </p:blipFill>
        <p:spPr>
          <a:xfrm>
            <a:off x="2052917" y="3299372"/>
            <a:ext cx="649941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7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0E788-992F-DC07-CB40-8E8868CCE805}"/>
              </a:ext>
            </a:extLst>
          </p:cNvPr>
          <p:cNvSpPr/>
          <p:nvPr/>
        </p:nvSpPr>
        <p:spPr>
          <a:xfrm>
            <a:off x="2976283" y="609617"/>
            <a:ext cx="511884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0" u="none" strike="noStrike" baseline="0" dirty="0">
                <a:solidFill>
                  <a:srgbClr val="FF9A00"/>
                </a:solidFill>
                <a:latin typeface="TimesNewRomanPS-BoldMT"/>
              </a:rPr>
              <a:t>Yearly report</a:t>
            </a:r>
            <a:endParaRPr lang="en-US" sz="8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94FA6-571B-6AC2-C73B-6565FF38FEFA}"/>
              </a:ext>
            </a:extLst>
          </p:cNvPr>
          <p:cNvSpPr/>
          <p:nvPr/>
        </p:nvSpPr>
        <p:spPr>
          <a:xfrm>
            <a:off x="182357" y="1785081"/>
            <a:ext cx="121029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0" i="0" u="none" strike="noStrike" baseline="0" dirty="0">
                <a:latin typeface="Roboto" panose="020B0604020202020204" pitchFamily="2" charset="0"/>
              </a:rPr>
              <a:t>Question-1:-</a:t>
            </a:r>
          </a:p>
          <a:p>
            <a:r>
              <a:rPr lang="en-US" sz="2000" b="0" i="0" u="none" strike="noStrike" baseline="0" dirty="0">
                <a:latin typeface="Roboto" panose="020B0604020202020204" pitchFamily="2" charset="0"/>
              </a:rPr>
              <a:t> Provide the list of markets in which customer "</a:t>
            </a:r>
            <a:r>
              <a:rPr lang="en-US" sz="2000" b="0" i="0" u="none" strike="noStrike" baseline="0" dirty="0" err="1">
                <a:latin typeface="Roboto" panose="020B0604020202020204" pitchFamily="2" charset="0"/>
              </a:rPr>
              <a:t>Atliq</a:t>
            </a:r>
            <a:r>
              <a:rPr lang="en-US" sz="2000" b="0" i="0" u="none" strike="noStrike" baseline="0" dirty="0">
                <a:latin typeface="Roboto" panose="020B0604020202020204" pitchFamily="2" charset="0"/>
              </a:rPr>
              <a:t> Exclusive" operates its business in the APAC region. </a:t>
            </a:r>
            <a:endParaRPr 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21D22-AF1C-2FAA-6539-339C76AA4AF1}"/>
              </a:ext>
            </a:extLst>
          </p:cNvPr>
          <p:cNvSpPr/>
          <p:nvPr/>
        </p:nvSpPr>
        <p:spPr>
          <a:xfrm>
            <a:off x="182357" y="3022100"/>
            <a:ext cx="14334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C9A2-3FB7-E07F-468B-1FA147151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3" t="50000" r="77651" b="27138"/>
          <a:stretch/>
        </p:blipFill>
        <p:spPr>
          <a:xfrm>
            <a:off x="3167469" y="3214255"/>
            <a:ext cx="2928531" cy="35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8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5A3BBD-44CC-97B4-4371-2E2ED2B98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940277"/>
              </p:ext>
            </p:extLst>
          </p:nvPr>
        </p:nvGraphicFramePr>
        <p:xfrm>
          <a:off x="1519495" y="5065076"/>
          <a:ext cx="7848623" cy="40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E35A205-52B6-8DFC-D510-33BFC8BC41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t="24837" r="25367" b="8366"/>
          <a:stretch/>
        </p:blipFill>
        <p:spPr>
          <a:xfrm>
            <a:off x="1174375" y="80682"/>
            <a:ext cx="8758517" cy="45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36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BDCDF8-A49B-2EDD-B1AB-684DAF0509ED}"/>
              </a:ext>
            </a:extLst>
          </p:cNvPr>
          <p:cNvSpPr/>
          <p:nvPr/>
        </p:nvSpPr>
        <p:spPr>
          <a:xfrm>
            <a:off x="4241968" y="2967335"/>
            <a:ext cx="370806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 Light" panose="020E0502030303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272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F6CC2C-5A55-BEA8-3D16-9A10A49E3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3" t="50000" r="77651" b="27138"/>
          <a:stretch/>
        </p:blipFill>
        <p:spPr>
          <a:xfrm>
            <a:off x="738306" y="332510"/>
            <a:ext cx="2928531" cy="3546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2D1C3E-1E74-B8AD-BDD1-E56A046240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-81" r="66988" b="50000"/>
          <a:stretch/>
        </p:blipFill>
        <p:spPr>
          <a:xfrm>
            <a:off x="6095999" y="332510"/>
            <a:ext cx="3923589" cy="3546763"/>
          </a:xfrm>
          <a:prstGeom prst="rect">
            <a:avLst/>
          </a:prstGeom>
        </p:spPr>
      </p:pic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15629BC3-3AB0-0048-0447-D6E75F708B19}"/>
              </a:ext>
            </a:extLst>
          </p:cNvPr>
          <p:cNvSpPr/>
          <p:nvPr/>
        </p:nvSpPr>
        <p:spPr>
          <a:xfrm>
            <a:off x="3925455" y="1874982"/>
            <a:ext cx="1865745" cy="840509"/>
          </a:xfrm>
          <a:prstGeom prst="notch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D559AB-1DBE-CE59-F5BD-8C173733E433}"/>
              </a:ext>
            </a:extLst>
          </p:cNvPr>
          <p:cNvSpPr/>
          <p:nvPr/>
        </p:nvSpPr>
        <p:spPr>
          <a:xfrm>
            <a:off x="4930493" y="4451006"/>
            <a:ext cx="15921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32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nsights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659CE1C-BECA-409D-922A-E1DB66BB7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079729"/>
              </p:ext>
            </p:extLst>
          </p:nvPr>
        </p:nvGraphicFramePr>
        <p:xfrm>
          <a:off x="-661620" y="5035781"/>
          <a:ext cx="13515238" cy="1356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901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72A83D-C925-22FF-DBB8-F85A05E7CF3A}"/>
              </a:ext>
            </a:extLst>
          </p:cNvPr>
          <p:cNvSpPr/>
          <p:nvPr/>
        </p:nvSpPr>
        <p:spPr>
          <a:xfrm>
            <a:off x="273277" y="1090910"/>
            <a:ext cx="11221983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Question-2:-</a:t>
            </a:r>
          </a:p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 What is the percentage of unique product increase in 2021 vs. 2020? The final output contains these fields,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unique_products_2020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unique_products_2021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 err="1">
                <a:latin typeface="Arial" panose="020B0604020202020204" pitchFamily="34" charset="0"/>
              </a:rPr>
              <a:t>percentage_chg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777CA2-5748-528C-7E61-A2A3AAA2FF5C}"/>
              </a:ext>
            </a:extLst>
          </p:cNvPr>
          <p:cNvSpPr/>
          <p:nvPr/>
        </p:nvSpPr>
        <p:spPr>
          <a:xfrm>
            <a:off x="398745" y="3028890"/>
            <a:ext cx="1221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Output:-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1E354-7C0A-718E-DA9C-C61CBDF2C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2" t="50000" r="54609" b="41389"/>
          <a:stretch/>
        </p:blipFill>
        <p:spPr>
          <a:xfrm>
            <a:off x="1296704" y="3962400"/>
            <a:ext cx="8963104" cy="13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43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76B0CC-4DB1-189F-D2BB-B56798337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2" t="50000" r="54609" b="41389"/>
          <a:stretch/>
        </p:blipFill>
        <p:spPr>
          <a:xfrm>
            <a:off x="144179" y="1781175"/>
            <a:ext cx="6875746" cy="1438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CF9E4-D18F-9A7A-3468-CFA426015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7" t="30834" r="55312" b="8145"/>
          <a:stretch/>
        </p:blipFill>
        <p:spPr>
          <a:xfrm>
            <a:off x="7639049" y="1781175"/>
            <a:ext cx="3152776" cy="4491460"/>
          </a:xfrm>
          <a:prstGeom prst="rect">
            <a:avLst/>
          </a:prstGeom>
        </p:spPr>
      </p:pic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C3E3A95D-8153-3D8C-E6B8-CE7995765A6D}"/>
              </a:ext>
            </a:extLst>
          </p:cNvPr>
          <p:cNvSpPr/>
          <p:nvPr/>
        </p:nvSpPr>
        <p:spPr>
          <a:xfrm>
            <a:off x="5562600" y="666750"/>
            <a:ext cx="3533775" cy="800100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503A38-CDF4-74F1-5EB1-BE7CEC4D3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940303"/>
              </p:ext>
            </p:extLst>
          </p:nvPr>
        </p:nvGraphicFramePr>
        <p:xfrm>
          <a:off x="0" y="4560305"/>
          <a:ext cx="7611129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1805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94DE10-B7F0-0C1D-D67F-C2354F378D57}"/>
              </a:ext>
            </a:extLst>
          </p:cNvPr>
          <p:cNvSpPr/>
          <p:nvPr/>
        </p:nvSpPr>
        <p:spPr>
          <a:xfrm>
            <a:off x="116550" y="909935"/>
            <a:ext cx="9906879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Question-3:-</a:t>
            </a:r>
          </a:p>
          <a:p>
            <a:r>
              <a:rPr lang="en-US" sz="2000" b="0" i="0" u="none" strike="noStrike" baseline="0" dirty="0">
                <a:latin typeface="Arial" panose="020B0604020202020204" pitchFamily="34" charset="0"/>
              </a:rPr>
              <a:t>Provide a report with all the unique product counts for each segment and sort them in </a:t>
            </a:r>
          </a:p>
          <a:p>
            <a:r>
              <a:rPr lang="en-US" sz="2000" b="0" i="0" u="none" strike="noStrike" baseline="0" dirty="0">
                <a:latin typeface="Arial" panose="020B0604020202020204" pitchFamily="34" charset="0"/>
              </a:rPr>
              <a:t>descending order of product counts. The final output contains 2 fields,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segment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product_count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BC2D22-24A4-ADFD-4967-1AA23DC39C45}"/>
              </a:ext>
            </a:extLst>
          </p:cNvPr>
          <p:cNvSpPr/>
          <p:nvPr/>
        </p:nvSpPr>
        <p:spPr>
          <a:xfrm>
            <a:off x="216747" y="2967335"/>
            <a:ext cx="14334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2C6A3-F4B4-0BA9-011A-92DC56442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5" t="52500" r="72422" b="31111"/>
          <a:stretch/>
        </p:blipFill>
        <p:spPr>
          <a:xfrm>
            <a:off x="2755052" y="3657600"/>
            <a:ext cx="3960073" cy="25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7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177187-35D2-C8B0-FD4C-4EAA5C358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6805" r="38828" b="9306"/>
          <a:stretch/>
        </p:blipFill>
        <p:spPr>
          <a:xfrm>
            <a:off x="2895600" y="95249"/>
            <a:ext cx="6124575" cy="4314403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9B832EF-3CAA-2B55-2E48-FE6C70E7B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079194"/>
              </p:ext>
            </p:extLst>
          </p:nvPr>
        </p:nvGraphicFramePr>
        <p:xfrm>
          <a:off x="1990294" y="5053310"/>
          <a:ext cx="7935186" cy="70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032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753DD7-A3FE-B009-7CC1-0AA00A694F46}"/>
              </a:ext>
            </a:extLst>
          </p:cNvPr>
          <p:cNvSpPr/>
          <p:nvPr/>
        </p:nvSpPr>
        <p:spPr>
          <a:xfrm>
            <a:off x="158977" y="500360"/>
            <a:ext cx="8800807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Question-4:-</a:t>
            </a:r>
          </a:p>
          <a:p>
            <a:r>
              <a:rPr lang="en-US" sz="2000" b="0" i="0" u="none" strike="noStrike" baseline="0" dirty="0">
                <a:latin typeface="Arial" panose="020B0604020202020204" pitchFamily="34" charset="0"/>
              </a:rPr>
              <a:t>Which segment had the most increase in unique products in 2021 vs 2020? </a:t>
            </a:r>
          </a:p>
          <a:p>
            <a:r>
              <a:rPr lang="en-US" sz="2000" b="0" i="0" u="none" strike="noStrike" baseline="0" dirty="0">
                <a:latin typeface="Arial" panose="020B0604020202020204" pitchFamily="34" charset="0"/>
              </a:rPr>
              <a:t>The final output contains these fields,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segment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product_count_2020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product_count_2021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difference </a:t>
            </a:r>
            <a:endParaRPr 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B68F6-2D79-1862-79EF-C8EA50542F41}"/>
              </a:ext>
            </a:extLst>
          </p:cNvPr>
          <p:cNvSpPr/>
          <p:nvPr/>
        </p:nvSpPr>
        <p:spPr>
          <a:xfrm>
            <a:off x="262371" y="3167390"/>
            <a:ext cx="14334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237BE-1DF3-7A21-2853-B8B1FCAC7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5" t="52601" r="56607" b="32421"/>
          <a:stretch/>
        </p:blipFill>
        <p:spPr>
          <a:xfrm>
            <a:off x="1876424" y="3829050"/>
            <a:ext cx="7312193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D2890-323D-E6E0-FC73-6090D3D533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25417" r="29922" b="8334"/>
          <a:stretch/>
        </p:blipFill>
        <p:spPr>
          <a:xfrm>
            <a:off x="1038226" y="76200"/>
            <a:ext cx="8676316" cy="4505325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45DB5AB-39BD-260A-1BF3-9D6B97137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238034"/>
              </p:ext>
            </p:extLst>
          </p:nvPr>
        </p:nvGraphicFramePr>
        <p:xfrm>
          <a:off x="598102" y="4986635"/>
          <a:ext cx="11376832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06404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227</TotalTime>
  <Words>587</Words>
  <Application>Microsoft Office PowerPoint</Application>
  <PresentationFormat>Widescreen</PresentationFormat>
  <Paragraphs>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Candara Light</vt:lpstr>
      <vt:lpstr>Century Gothic</vt:lpstr>
      <vt:lpstr>manrope</vt:lpstr>
      <vt:lpstr>Roboto</vt:lpstr>
      <vt:lpstr>TimesNewRomanPS-BoldMT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jain</dc:creator>
  <cp:lastModifiedBy>rohit jain</cp:lastModifiedBy>
  <cp:revision>6</cp:revision>
  <dcterms:created xsi:type="dcterms:W3CDTF">2023-02-27T17:39:02Z</dcterms:created>
  <dcterms:modified xsi:type="dcterms:W3CDTF">2023-02-28T18:08:13Z</dcterms:modified>
</cp:coreProperties>
</file>